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70"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67755"/>
  </p:normalViewPr>
  <p:slideViewPr>
    <p:cSldViewPr snapToGrid="0">
      <p:cViewPr varScale="1">
        <p:scale>
          <a:sx n="84" d="100"/>
          <a:sy n="84" d="100"/>
        </p:scale>
        <p:origin x="18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Good morning. </a:t>
            </a:r>
            <a:r>
              <a:rPr lang="en-US" dirty="0"/>
              <a:t>I am </a:t>
            </a:r>
            <a:r>
              <a:rPr lang="en-US" dirty="0" err="1"/>
              <a:t>Zirui</a:t>
            </a:r>
            <a:r>
              <a:rPr lang="en-US" dirty="0"/>
              <a:t> </a:t>
            </a:r>
            <a:r>
              <a:rPr lang="en-US" dirty="0" err="1"/>
              <a:t>Ou</a:t>
            </a:r>
            <a:r>
              <a:rPr lang="en-US" dirty="0"/>
              <a:t>. Today, I am going to present our work “xxx”, this is a joint work with </a:t>
            </a:r>
            <a:r>
              <a:rPr lang="en-US" dirty="0" err="1"/>
              <a:t>Yanghao</a:t>
            </a:r>
            <a:r>
              <a:rPr lang="en-US" dirty="0"/>
              <a:t>, </a:t>
            </a:r>
            <a:r>
              <a:rPr lang="en-US" dirty="0" err="1"/>
              <a:t>Jie</a:t>
            </a:r>
            <a:r>
              <a:rPr lang="en-US" dirty="0"/>
              <a:t>, and </a:t>
            </a:r>
            <a:r>
              <a:rPr lang="en-US" dirty="0" err="1"/>
              <a:t>Qun</a:t>
            </a:r>
            <a:r>
              <a:rPr lang="en-US" dirty="0"/>
              <a:t>.</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We first test generalization under dynamic network conditions. DynGEANT contains fifty topologies: twenty-five for training, five for validation, and twenty unseen topologies for testing. Normalized throughput divides each learned solution by the </a:t>
            </a:r>
            <a:r>
              <a:rPr dirty="0" err="1"/>
              <a:t>Gurobi</a:t>
            </a:r>
            <a:r>
              <a:rPr dirty="0"/>
              <a:t> optimum, so values closer to one are better. The entire KaeTE CDF shifts right. At the first percentile, KaeTE reaches 89.76 percent versus 78.86 for Teal. Looking at the lower tail another way, 95 percent of KaeTE samples exceed 90.03 percent of optimum, while Teal reaches only 80.13 percent. This is the robustness benefit that matters when the topology itself changes.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On the static GEANT topology, KaeTE also preserves solution quality. Here we train on the first 75 percent of traffic matrices and test on the remaining 25 percent. The comparison includes Teal and the paper's simplified fixed-topology DOTE variant. KaeTE achieves more than 99.25 percent of the </a:t>
            </a:r>
            <a:r>
              <a:rPr dirty="0" err="1"/>
              <a:t>Gurobi</a:t>
            </a:r>
            <a:r>
              <a:rPr dirty="0"/>
              <a:t> optimum for every testing sample. By contrast, the minimum normalized throughputs are 90.96 percent for Teal and 88.30 percent for DOTE. The sharp mass near one shows that learned iterative refinement can be both fast and consistently near-optimal when the topology is fixed.</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To conclude, KaeTE targets the combination that practical neural TE has been missing: changing network conditions and a capacity-constrained throughput objective. Its contribution is the composition of three ideas: regularization for reliable primal recovery, a shared per-link learned optimizer for fast dual refinement, and constraint-aware scaling for deployable outputs. The current results show stronger tails on unseen DynGEANT topologies and near-optimal performance on static GEANT. The broader message is that learning does not need to replace optimization structure; it can learn the part of the solver that benefits most from experience. Thank you.</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Typically, traffic engineering</a:t>
            </a:r>
            <a:r>
              <a:rPr lang="en-US" dirty="0"/>
              <a:t> (TE)</a:t>
            </a:r>
            <a:r>
              <a:rPr dirty="0"/>
              <a:t> needs to solve a new optimization instance whenever traffic, topology, or link capacities change. </a:t>
            </a:r>
          </a:p>
          <a:p>
            <a:pPr marL="0" marR="0" lvl="0" indent="0" algn="l" defTabSz="914400">
              <a:lnSpc>
                <a:spcPct val="100000"/>
              </a:lnSpc>
              <a:spcBef>
                <a:spcPts val="0"/>
              </a:spcBef>
              <a:spcAft>
                <a:spcPts val="0"/>
              </a:spcAft>
              <a:buClrTx/>
              <a:buSzTx/>
              <a:buFontTx/>
              <a:buNone/>
            </a:pPr>
            <a:r>
              <a:rPr dirty="0"/>
              <a:t>A centralized TE controller repeatedly closes this loop. It observes the current topology, link capacities, and traffic matrix; selects a small path set; and computes split ratios. Here the objective is total admitted traffic. The important operational constraint is that the traffic carried by every link must stay within its capacity. An LP solver can find the exact optimum, but its latency can become the bottleneck when traffic or network conditions change faster than the solve cycle. This is why learned TE solvers are attractive in the first place.</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pPr>
            <a:r>
              <a:rPr dirty="0"/>
              <a:t>Now let us formalize th</a:t>
            </a:r>
            <a:r>
              <a:rPr lang="en-US" dirty="0"/>
              <a:t>is throughput objective</a:t>
            </a:r>
            <a:r>
              <a:rPr dirty="0"/>
              <a:t>. For each source-destination commodity</a:t>
            </a:r>
            <a:r>
              <a:rPr lang="en-US" dirty="0"/>
              <a:t> (</a:t>
            </a:r>
            <a:r>
              <a:rPr lang="en-US" dirty="0" err="1"/>
              <a:t>s,t</a:t>
            </a:r>
            <a:r>
              <a:rPr lang="en-US" dirty="0"/>
              <a:t>)</a:t>
            </a:r>
            <a:r>
              <a:rPr dirty="0"/>
              <a:t>, D is its demand</a:t>
            </a:r>
            <a:r>
              <a:rPr lang="en-US" dirty="0"/>
              <a:t>, P_{</a:t>
            </a:r>
            <a:r>
              <a:rPr lang="en-US" dirty="0" err="1"/>
              <a:t>s,t</a:t>
            </a:r>
            <a:r>
              <a:rPr lang="en-US" dirty="0"/>
              <a:t>} denotes its candidate path set, </a:t>
            </a:r>
            <a:r>
              <a:rPr dirty="0"/>
              <a:t>and </a:t>
            </a:r>
            <a:r>
              <a:rPr dirty="0" err="1"/>
              <a:t>r</a:t>
            </a:r>
            <a:r>
              <a:rPr lang="en-US" dirty="0" err="1"/>
              <a:t>_</a:t>
            </a:r>
            <a:r>
              <a:rPr dirty="0" err="1"/>
              <a:t>p</a:t>
            </a:r>
            <a:r>
              <a:rPr dirty="0"/>
              <a:t> is the admitted fraction placed on candidate path p. The objective sums admitted traffic over every commodity and path.</a:t>
            </a:r>
            <a:r>
              <a:rPr lang="en-US" dirty="0"/>
              <a:t> For the throughput objective, there are two kinds of constraints. Specifically,</a:t>
            </a:r>
            <a:r>
              <a:rPr dirty="0"/>
              <a:t> </a:t>
            </a:r>
            <a:r>
              <a:rPr lang="en-US" dirty="0"/>
              <a:t>t</a:t>
            </a:r>
            <a:r>
              <a:rPr dirty="0"/>
              <a:t>he first constraint keeps each commodity within its demand budget and enforces non-negative ratios.</a:t>
            </a:r>
            <a:r>
              <a:rPr lang="en-US" dirty="0"/>
              <a:t> And t</a:t>
            </a:r>
            <a:r>
              <a:rPr dirty="0"/>
              <a:t>he second defines link utilization: the total traffic routed through link e, divided by capacity C e, must be at most one. This is a linear program.</a:t>
            </a:r>
            <a:r>
              <a:rPr lang="en-US" dirty="0"/>
              <a:t> In reality, the network topology, the link capacities, and the traffic demands may evolve overtime due to failure or maintenance, which results in dynamic network conditions.</a:t>
            </a: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615812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However, there are still some limitations on existing works. </a:t>
            </a:r>
          </a:p>
          <a:p>
            <a:r>
              <a:rPr dirty="0"/>
              <a:t>The two rows are the requirements we just established: support changing network conditions, and directly optimize the throughput objective. DOTE supports throughput but assumes a fixed topology. HARP and </a:t>
            </a:r>
            <a:r>
              <a:rPr dirty="0" err="1"/>
              <a:t>Geminet</a:t>
            </a:r>
            <a:r>
              <a:rPr dirty="0"/>
              <a:t> handle changing network conditions but target other TE objectives. Teal supports throughput and offers partial adaptation through iterative refinement, yet remains centered on a fixed-topology family. The triangle records that distinction. KaeTE is designed for the missing intersection: it checks both rows in one pipeline.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limitations point to a natural strawman</a:t>
            </a:r>
            <a:r>
              <a:rPr lang="en-US" dirty="0"/>
              <a:t> solution</a:t>
            </a:r>
            <a:r>
              <a:rPr dirty="0"/>
              <a:t>. The original variables are split ratios r, and they live in a feasible set tied together by commodity and link-capacity constraints</a:t>
            </a:r>
            <a:r>
              <a:rPr lang="en-US" dirty="0"/>
              <a:t>, which are hard to deal with simultaneously</a:t>
            </a:r>
            <a:r>
              <a:rPr dirty="0"/>
              <a:t>. </a:t>
            </a:r>
            <a:r>
              <a:rPr lang="en-US" dirty="0"/>
              <a:t>Therefore, </a:t>
            </a:r>
            <a:r>
              <a:rPr dirty="0"/>
              <a:t>KaeTE applies Lagrangian duality</a:t>
            </a:r>
            <a:r>
              <a:rPr lang="en-US" dirty="0"/>
              <a:t> to solve the dual problem, which is an unconstrainted optimization problem with respect to the link prices. Specifically, </a:t>
            </a:r>
            <a:r>
              <a:rPr dirty="0"/>
              <a:t>the coupled capacity constraints are absorbed into the dual objective, and the iterative optimizer refines one non-negative link price </a:t>
            </a:r>
            <a:r>
              <a:rPr dirty="0" err="1"/>
              <a:t>λ_e</a:t>
            </a:r>
            <a:r>
              <a:rPr dirty="0"/>
              <a:t> per link. After </a:t>
            </a:r>
            <a:r>
              <a:rPr lang="en-US" dirty="0"/>
              <a:t>the iterative update</a:t>
            </a:r>
            <a:r>
              <a:rPr dirty="0"/>
              <a:t>, </a:t>
            </a:r>
            <a:r>
              <a:rPr lang="en-US" dirty="0"/>
              <a:t>KaeTE </a:t>
            </a:r>
            <a:r>
              <a:rPr dirty="0"/>
              <a:t>recovers split ratios </a:t>
            </a:r>
            <a:r>
              <a:rPr lang="en-US" dirty="0"/>
              <a:t>from the link prices.</a:t>
            </a:r>
            <a:endParaRPr dirty="0"/>
          </a:p>
          <a:p>
            <a:endParaRPr dirty="0"/>
          </a:p>
          <a:p>
            <a:r>
              <a:rPr lang="en-US" dirty="0"/>
              <a:t>However, t</a:t>
            </a:r>
            <a:r>
              <a:rPr dirty="0"/>
              <a:t>his does not mean that deployment constraints disappear. A finite number of dual updates can still produce raw split ratios that overload a link, and the primal-dual mapping is not automatically unique. Those are exactly the recovery, update, and feasibility challenges addressed by the next three design slides.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first introduce the </a:t>
            </a:r>
            <a:r>
              <a:rPr dirty="0"/>
              <a:t>complete KaeTE </a:t>
            </a:r>
            <a:r>
              <a:rPr lang="en-US" dirty="0"/>
              <a:t>workflow</a:t>
            </a:r>
            <a:r>
              <a:rPr dirty="0"/>
              <a:t>. </a:t>
            </a:r>
            <a:r>
              <a:rPr lang="en-US" dirty="0"/>
              <a:t>First, the network operator specifies two parameters, namely iteration time T and regularization term tau. During deployment, a</a:t>
            </a:r>
            <a:r>
              <a:rPr dirty="0"/>
              <a:t> new traffic matrix, path set, and capacity vector instantiate the constrained primal problem. Regularization gives a reliable mapping between primal routing variables and the unconstrained dual prices. KaeTE then runs a fixed number of learned refinement steps on those prices</a:t>
            </a:r>
            <a:r>
              <a:rPr lang="en-US" dirty="0"/>
              <a:t> with the Learning-to-optimize (L2O) neural model</a:t>
            </a:r>
            <a:r>
              <a:rPr dirty="0"/>
              <a:t>. At each step, the dual solution maps back to candidate split ratios. </a:t>
            </a:r>
            <a:r>
              <a:rPr lang="en-US" dirty="0"/>
              <a:t>Finally, a</a:t>
            </a:r>
            <a:r>
              <a:rPr dirty="0"/>
              <a:t> constraint-aware loss scales those ratios before evaluating throughput, so training rewards solutions that are useful after feasibility enforcement. The final output is </a:t>
            </a:r>
            <a:r>
              <a:rPr lang="en-US" dirty="0"/>
              <a:t>the </a:t>
            </a:r>
            <a:r>
              <a:rPr dirty="0"/>
              <a:t>objective value</a:t>
            </a:r>
            <a:r>
              <a:rPr lang="en-US" dirty="0"/>
              <a:t> and </a:t>
            </a:r>
            <a:r>
              <a:rPr dirty="0"/>
              <a:t>a set of split ratios that can actually be deployed.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first design challenge is primal recovery</a:t>
            </a:r>
            <a:r>
              <a:rPr lang="en-US" dirty="0"/>
              <a:t>, which means how to recover the split ratios when optimal link prices are found</a:t>
            </a:r>
            <a:r>
              <a:rPr dirty="0"/>
              <a:t>. The original throughput objective is linear, so its optimum can be non-unique. Strong duality may still hold under Slater's condition, but one dual solution does not identify a stable, unique routing solution. KaeTE adds a demand-weighted quadratic </a:t>
            </a:r>
            <a:r>
              <a:rPr dirty="0" err="1"/>
              <a:t>regularizer</a:t>
            </a:r>
            <a:r>
              <a:rPr dirty="0"/>
              <a:t>. The resulting objective is strongly convex, which makes the primal solution unique. For a fixed dual-price vector, each commodity can then recover its split ratios with a closed-form simplex projection. The coefficient tau controls the engineering trade-off: large enough for conditioning and stable recovery, but small enough to stay close to the original throughput objective.</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second challenge is convergence</a:t>
            </a:r>
            <a:r>
              <a:rPr lang="en-US" dirty="0"/>
              <a:t> within limited iterations</a:t>
            </a:r>
            <a:r>
              <a:rPr dirty="0"/>
              <a:t>. Hand-designed gradient descent must choose both the initial link prices and a learning rate schedule, and poor choices waste iterations or converge to a weak solution. KaeTE learns both pieces. An MLP initializes each link price from the aggregate demand crossing that link and its capacity. Then a shared per-link LSTM produces the update delta lambda from three local features: the dual gradient, the current price, and the link capacity. Because the same update operator is applied independently to every link and across iterations, the model is naturally compatible with different link sets and network conditions.</a:t>
            </a:r>
          </a:p>
          <a:p>
            <a:endParaRPr dirty="0"/>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final design challenge is feasibility. A finite number of learned dual updates can still produce raw split ratios that overload a link. KaeTE therefore computes every path's scaling factor as the maximum utilization among the links on that path, lower-bounded by one. Dividing the raw path ratio by this factor guarantees that no traversed link exceeds capacity. Crucially, KaeTE uses these scaled ratios inside the training loss when it computes throughput. Feasibility is not a post-processing surprise at deployment time; it directly shapes what the learned optimizer is rewarded for producing.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6D9C9-E442-430A-A7F3-204B0E65CA19}"/>
              </a:ext>
            </a:extLst>
          </p:cNvPr>
          <p:cNvSpPr>
            <a:spLocks noGrp="1"/>
          </p:cNvSpPr>
          <p:nvPr>
            <p:ph type="ctrTitle"/>
          </p:nvPr>
        </p:nvSpPr>
        <p:spPr>
          <a:xfrm>
            <a:off x="914400" y="2130426"/>
            <a:ext cx="10363200" cy="1470025"/>
          </a:xfrm>
        </p:spPr>
        <p:txBody>
          <a:bodyPr/>
          <a:lstStyle/>
          <a:p>
            <a:r>
              <a:t>Click to edit Master title style</a:t>
            </a:r>
          </a:p>
        </p:txBody>
      </p:sp>
      <p:sp>
        <p:nvSpPr>
          <p:cNvPr id="3" name="Subtitle 2">
            <a:extLst>
              <a:ext uri="{FF2B5EF4-FFF2-40B4-BE49-F238E27FC236}">
                <a16:creationId xmlns:a16="http://schemas.microsoft.com/office/drawing/2014/main" id="{1323C8F9-97F9-445B-995E-E42C95A17958}"/>
              </a:ext>
            </a:extLst>
          </p:cNvPr>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t>Click to edit Master subtitle style</a:t>
            </a:r>
          </a:p>
        </p:txBody>
      </p:sp>
      <p:sp>
        <p:nvSpPr>
          <p:cNvPr id="4" name="Rectangle 5">
            <a:extLst>
              <a:ext uri="{FF2B5EF4-FFF2-40B4-BE49-F238E27FC236}">
                <a16:creationId xmlns:a16="http://schemas.microsoft.com/office/drawing/2014/main" id="{5B9E93CE-D421-428E-87FC-BF7EC5E7FA9D}"/>
              </a:ext>
            </a:extLst>
          </p:cNvPr>
          <p:cNvSpPr>
            <a:spLocks noGrp="1"/>
          </p:cNvSpPr>
          <p:nvPr>
            <p:ph type="ftr" idx="10"/>
          </p:nvPr>
        </p:nvSpPr>
        <p:spPr/>
        <p:txBody>
          <a:bodyPr/>
          <a:lstStyle>
            <a:lvl1pPr>
              <a:buNone/>
              <a:defRPr/>
            </a:lvl1pPr>
          </a:lstStyle>
          <a:p>
            <a:pPr>
              <a:buNone/>
            </a:pPr>
            <a:endParaRPr/>
          </a:p>
        </p:txBody>
      </p:sp>
      <p:sp>
        <p:nvSpPr>
          <p:cNvPr id="5" name="Rectangle 6">
            <a:extLst>
              <a:ext uri="{FF2B5EF4-FFF2-40B4-BE49-F238E27FC236}">
                <a16:creationId xmlns:a16="http://schemas.microsoft.com/office/drawing/2014/main" id="{351946AF-1768-44A2-ACC3-6A29D6B894D8}"/>
              </a:ext>
            </a:extLst>
          </p:cNvPr>
          <p:cNvSpPr>
            <a:spLocks noGrp="1"/>
          </p:cNvSpPr>
          <p:nvPr>
            <p:ph type="sldNum" idx="11"/>
          </p:nvPr>
        </p:nvSpPr>
        <p:spPr/>
        <p:txBody>
          <a:bodyPr/>
          <a:lstStyle>
            <a:lvl1pPr>
              <a:buNone/>
              <a:defRPr/>
            </a:lvl1pPr>
          </a:lstStyle>
          <a:p>
            <a:pPr>
              <a:buNone/>
            </a:pPr>
            <a:fld id="{35DD5A66-9C2F-42FF-B09E-B62E67AA1448}"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48099-CBB8-456B-BE09-FB83DE8B2C3C}"/>
              </a:ext>
            </a:extLst>
          </p:cNvPr>
          <p:cNvSpPr>
            <a:spLocks noGrp="1"/>
          </p:cNvSpPr>
          <p:nvPr>
            <p:ph type="title"/>
          </p:nvPr>
        </p:nvSpPr>
        <p:spPr/>
        <p:txBody>
          <a:bodyPr/>
          <a:lstStyle/>
          <a:p>
            <a:r>
              <a:t>Click to edit Master title style</a:t>
            </a:r>
          </a:p>
        </p:txBody>
      </p:sp>
      <p:sp>
        <p:nvSpPr>
          <p:cNvPr id="3" name="Vertical Text Placeholder 2">
            <a:extLst>
              <a:ext uri="{FF2B5EF4-FFF2-40B4-BE49-F238E27FC236}">
                <a16:creationId xmlns:a16="http://schemas.microsoft.com/office/drawing/2014/main" id="{E4E796DB-9E4C-47F8-9F0F-966C15F8EB55}"/>
              </a:ext>
            </a:extLst>
          </p:cNvPr>
          <p:cNvSpPr>
            <a:spLocks noGrp="1"/>
          </p:cNvSpPr>
          <p:nvPr>
            <p:ph type="body" idx="1"/>
          </p:nvPr>
        </p:nvSpPr>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Rectangle 5">
            <a:extLst>
              <a:ext uri="{FF2B5EF4-FFF2-40B4-BE49-F238E27FC236}">
                <a16:creationId xmlns:a16="http://schemas.microsoft.com/office/drawing/2014/main" id="{47C9FD44-302F-4D4E-B997-D64C40A2AD7F}"/>
              </a:ext>
            </a:extLst>
          </p:cNvPr>
          <p:cNvSpPr>
            <a:spLocks noGrp="1"/>
          </p:cNvSpPr>
          <p:nvPr>
            <p:ph type="ftr" idx="10"/>
          </p:nvPr>
        </p:nvSpPr>
        <p:spPr/>
        <p:txBody>
          <a:bodyPr/>
          <a:lstStyle>
            <a:lvl1pPr>
              <a:buNone/>
              <a:defRPr/>
            </a:lvl1pPr>
          </a:lstStyle>
          <a:p>
            <a:pPr>
              <a:buNone/>
            </a:pPr>
            <a:endParaRPr/>
          </a:p>
        </p:txBody>
      </p:sp>
      <p:sp>
        <p:nvSpPr>
          <p:cNvPr id="5" name="Rectangle 6">
            <a:extLst>
              <a:ext uri="{FF2B5EF4-FFF2-40B4-BE49-F238E27FC236}">
                <a16:creationId xmlns:a16="http://schemas.microsoft.com/office/drawing/2014/main" id="{C1FDB8B5-B62B-4586-9B29-AE0D19AF57B0}"/>
              </a:ext>
            </a:extLst>
          </p:cNvPr>
          <p:cNvSpPr>
            <a:spLocks noGrp="1"/>
          </p:cNvSpPr>
          <p:nvPr>
            <p:ph type="sldNum" idx="11"/>
          </p:nvPr>
        </p:nvSpPr>
        <p:spPr/>
        <p:txBody>
          <a:bodyPr/>
          <a:lstStyle>
            <a:lvl1pPr>
              <a:buNone/>
              <a:defRPr/>
            </a:lvl1pPr>
          </a:lstStyle>
          <a:p>
            <a:pPr>
              <a:buNone/>
            </a:pPr>
            <a:fld id="{06A720C1-C97C-4A95-8CC7-E9C91CBF4048}"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7A7FCF-691B-4104-9FDF-80F64DA32F51}"/>
              </a:ext>
            </a:extLst>
          </p:cNvPr>
          <p:cNvSpPr>
            <a:spLocks noGrp="1"/>
          </p:cNvSpPr>
          <p:nvPr>
            <p:ph type="title"/>
          </p:nvPr>
        </p:nvSpPr>
        <p:spPr>
          <a:xfrm>
            <a:off x="8839200" y="274639"/>
            <a:ext cx="2743200" cy="5851525"/>
          </a:xfrm>
        </p:spPr>
        <p:txBody>
          <a:bodyPr vert="eaVert"/>
          <a:lstStyle/>
          <a:p>
            <a:r>
              <a:t>Click to edit Master title style</a:t>
            </a:r>
          </a:p>
        </p:txBody>
      </p:sp>
      <p:sp>
        <p:nvSpPr>
          <p:cNvPr id="3" name="Vertical Text Placeholder 2">
            <a:extLst>
              <a:ext uri="{FF2B5EF4-FFF2-40B4-BE49-F238E27FC236}">
                <a16:creationId xmlns:a16="http://schemas.microsoft.com/office/drawing/2014/main" id="{2E0186EF-D8F6-4850-A3DB-D8BFC6356351}"/>
              </a:ext>
            </a:extLst>
          </p:cNvPr>
          <p:cNvSpPr>
            <a:spLocks noGrp="1"/>
          </p:cNvSpPr>
          <p:nvPr>
            <p:ph type="body" idx="1"/>
          </p:nvPr>
        </p:nvSpPr>
        <p:spPr>
          <a:xfrm>
            <a:off x="609600" y="274639"/>
            <a:ext cx="8026400" cy="5851525"/>
          </a:xfrm>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Rectangle 5">
            <a:extLst>
              <a:ext uri="{FF2B5EF4-FFF2-40B4-BE49-F238E27FC236}">
                <a16:creationId xmlns:a16="http://schemas.microsoft.com/office/drawing/2014/main" id="{CF15B16C-B804-4D8E-98FC-0DE2D92B7D73}"/>
              </a:ext>
            </a:extLst>
          </p:cNvPr>
          <p:cNvSpPr>
            <a:spLocks noGrp="1"/>
          </p:cNvSpPr>
          <p:nvPr>
            <p:ph type="ftr" idx="10"/>
          </p:nvPr>
        </p:nvSpPr>
        <p:spPr/>
        <p:txBody>
          <a:bodyPr/>
          <a:lstStyle>
            <a:lvl1pPr>
              <a:buNone/>
              <a:defRPr/>
            </a:lvl1pPr>
          </a:lstStyle>
          <a:p>
            <a:pPr>
              <a:buNone/>
            </a:pPr>
            <a:endParaRPr/>
          </a:p>
        </p:txBody>
      </p:sp>
      <p:sp>
        <p:nvSpPr>
          <p:cNvPr id="5" name="Rectangle 6">
            <a:extLst>
              <a:ext uri="{FF2B5EF4-FFF2-40B4-BE49-F238E27FC236}">
                <a16:creationId xmlns:a16="http://schemas.microsoft.com/office/drawing/2014/main" id="{022FDE2D-4718-4682-B721-2755AF56F35D}"/>
              </a:ext>
            </a:extLst>
          </p:cNvPr>
          <p:cNvSpPr>
            <a:spLocks noGrp="1"/>
          </p:cNvSpPr>
          <p:nvPr>
            <p:ph type="sldNum" idx="11"/>
          </p:nvPr>
        </p:nvSpPr>
        <p:spPr/>
        <p:txBody>
          <a:bodyPr/>
          <a:lstStyle>
            <a:lvl1pPr>
              <a:buNone/>
              <a:defRPr/>
            </a:lvl1pPr>
          </a:lstStyle>
          <a:p>
            <a:pPr>
              <a:buNone/>
            </a:pPr>
            <a:fld id="{26C9E9CD-6400-4048-A621-93BAB80DCE84}"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219D-472F-4916-A68A-B8221DDB3932}"/>
              </a:ext>
            </a:extLst>
          </p:cNvPr>
          <p:cNvSpPr>
            <a:spLocks noGrp="1"/>
          </p:cNvSpPr>
          <p:nvPr>
            <p:ph type="title"/>
          </p:nvPr>
        </p:nvSpPr>
        <p:spPr>
          <a:xfrm>
            <a:off x="609600" y="171606"/>
            <a:ext cx="10972800" cy="1143000"/>
          </a:xfrm>
        </p:spPr>
        <p:txBody>
          <a:bodyPr/>
          <a:lstStyle/>
          <a:p>
            <a:r>
              <a:t>Click to edit Master title style</a:t>
            </a:r>
          </a:p>
        </p:txBody>
      </p:sp>
      <p:sp>
        <p:nvSpPr>
          <p:cNvPr id="3" name="Content Placeholder 2">
            <a:extLst>
              <a:ext uri="{FF2B5EF4-FFF2-40B4-BE49-F238E27FC236}">
                <a16:creationId xmlns:a16="http://schemas.microsoft.com/office/drawing/2014/main" id="{F6F4CD07-DB15-42C4-8B93-846723D738A5}"/>
              </a:ext>
            </a:extLst>
          </p:cNvPr>
          <p:cNvSpPr>
            <a:spLocks noGrp="1"/>
          </p:cNvSpPr>
          <p:nvPr>
            <p:ph idx="1"/>
          </p:nvPr>
        </p:nvSpPr>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Rectangle 5">
            <a:extLst>
              <a:ext uri="{FF2B5EF4-FFF2-40B4-BE49-F238E27FC236}">
                <a16:creationId xmlns:a16="http://schemas.microsoft.com/office/drawing/2014/main" id="{E4D648A2-C6AB-46DE-91F1-4F16707CE4B6}"/>
              </a:ext>
            </a:extLst>
          </p:cNvPr>
          <p:cNvSpPr>
            <a:spLocks noGrp="1"/>
          </p:cNvSpPr>
          <p:nvPr>
            <p:ph type="ftr" idx="10"/>
          </p:nvPr>
        </p:nvSpPr>
        <p:spPr/>
        <p:txBody>
          <a:bodyPr/>
          <a:lstStyle>
            <a:lvl1pPr>
              <a:buNone/>
              <a:defRPr/>
            </a:lvl1pPr>
          </a:lstStyle>
          <a:p>
            <a:pPr>
              <a:buNone/>
            </a:pPr>
            <a:endParaRPr/>
          </a:p>
        </p:txBody>
      </p:sp>
      <p:sp>
        <p:nvSpPr>
          <p:cNvPr id="5" name="Rectangle 6">
            <a:extLst>
              <a:ext uri="{FF2B5EF4-FFF2-40B4-BE49-F238E27FC236}">
                <a16:creationId xmlns:a16="http://schemas.microsoft.com/office/drawing/2014/main" id="{67E6366B-7352-47BF-B871-E045349519F7}"/>
              </a:ext>
            </a:extLst>
          </p:cNvPr>
          <p:cNvSpPr>
            <a:spLocks noGrp="1"/>
          </p:cNvSpPr>
          <p:nvPr>
            <p:ph type="sldNum" idx="11"/>
          </p:nvPr>
        </p:nvSpPr>
        <p:spPr/>
        <p:txBody>
          <a:bodyPr/>
          <a:lstStyle>
            <a:lvl1pPr>
              <a:buNone/>
              <a:defRPr/>
            </a:lvl1pPr>
          </a:lstStyle>
          <a:p>
            <a:pPr>
              <a:buNone/>
            </a:pPr>
            <a:fld id="{3FFE790D-BCFB-4008-9260-CA63AEE325FD}"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99EBA-865F-4884-B83A-BC51152990B7}"/>
              </a:ext>
            </a:extLst>
          </p:cNvPr>
          <p:cNvSpPr>
            <a:spLocks noGrp="1"/>
          </p:cNvSpPr>
          <p:nvPr>
            <p:ph type="title"/>
          </p:nvPr>
        </p:nvSpPr>
        <p:spPr>
          <a:xfrm>
            <a:off x="963084" y="4406901"/>
            <a:ext cx="10363200" cy="1362075"/>
          </a:xfrm>
        </p:spPr>
        <p:txBody>
          <a:bodyPr anchor="t"/>
          <a:lstStyle>
            <a:lvl1pPr algn="l">
              <a:buNone/>
              <a:defRPr sz="4000" b="1" cap="all"/>
            </a:lvl1pPr>
          </a:lstStyle>
          <a:p>
            <a:r>
              <a:t>Click to edit Master title style</a:t>
            </a:r>
          </a:p>
        </p:txBody>
      </p:sp>
      <p:sp>
        <p:nvSpPr>
          <p:cNvPr id="3" name="Text Placeholder 2">
            <a:extLst>
              <a:ext uri="{FF2B5EF4-FFF2-40B4-BE49-F238E27FC236}">
                <a16:creationId xmlns:a16="http://schemas.microsoft.com/office/drawing/2014/main" id="{05138ED9-AFA0-45D0-8ED1-33490596F110}"/>
              </a:ext>
            </a:extLst>
          </p:cNvPr>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buNone/>
            </a:pPr>
            <a:r>
              <a:t>Click to edit Master text styles</a:t>
            </a:r>
          </a:p>
        </p:txBody>
      </p:sp>
      <p:sp>
        <p:nvSpPr>
          <p:cNvPr id="4" name="Rectangle 5">
            <a:extLst>
              <a:ext uri="{FF2B5EF4-FFF2-40B4-BE49-F238E27FC236}">
                <a16:creationId xmlns:a16="http://schemas.microsoft.com/office/drawing/2014/main" id="{3ABBCB36-3BC5-4862-A534-9D710CDF2FA8}"/>
              </a:ext>
            </a:extLst>
          </p:cNvPr>
          <p:cNvSpPr>
            <a:spLocks noGrp="1"/>
          </p:cNvSpPr>
          <p:nvPr>
            <p:ph type="ftr" idx="10"/>
          </p:nvPr>
        </p:nvSpPr>
        <p:spPr/>
        <p:txBody>
          <a:bodyPr/>
          <a:lstStyle>
            <a:lvl1pPr>
              <a:buNone/>
              <a:defRPr/>
            </a:lvl1pPr>
          </a:lstStyle>
          <a:p>
            <a:pPr>
              <a:buNone/>
            </a:pPr>
            <a:endParaRPr/>
          </a:p>
        </p:txBody>
      </p:sp>
      <p:sp>
        <p:nvSpPr>
          <p:cNvPr id="5" name="Rectangle 6">
            <a:extLst>
              <a:ext uri="{FF2B5EF4-FFF2-40B4-BE49-F238E27FC236}">
                <a16:creationId xmlns:a16="http://schemas.microsoft.com/office/drawing/2014/main" id="{9BEAA0A4-CC02-415E-974B-62B30D6FA391}"/>
              </a:ext>
            </a:extLst>
          </p:cNvPr>
          <p:cNvSpPr>
            <a:spLocks noGrp="1"/>
          </p:cNvSpPr>
          <p:nvPr>
            <p:ph type="sldNum" idx="11"/>
          </p:nvPr>
        </p:nvSpPr>
        <p:spPr/>
        <p:txBody>
          <a:bodyPr/>
          <a:lstStyle>
            <a:lvl1pPr>
              <a:buNone/>
              <a:defRPr/>
            </a:lvl1pPr>
          </a:lstStyle>
          <a:p>
            <a:pPr>
              <a:buNone/>
            </a:pPr>
            <a:fld id="{9253C469-7C95-4280-A06B-E0B75510FD76}"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5ABD4-D9D2-42A2-AEFF-0BF4C6B96EF3}"/>
              </a:ext>
            </a:extLst>
          </p:cNvPr>
          <p:cNvSpPr>
            <a:spLocks noGrp="1"/>
          </p:cNvSpPr>
          <p:nvPr>
            <p:ph type="title"/>
          </p:nvPr>
        </p:nvSpPr>
        <p:spPr/>
        <p:txBody>
          <a:bodyPr/>
          <a:lstStyle/>
          <a:p>
            <a:r>
              <a:t>Click to edit Master title style</a:t>
            </a:r>
          </a:p>
        </p:txBody>
      </p:sp>
      <p:sp>
        <p:nvSpPr>
          <p:cNvPr id="3" name="Content Placeholder 2">
            <a:extLst>
              <a:ext uri="{FF2B5EF4-FFF2-40B4-BE49-F238E27FC236}">
                <a16:creationId xmlns:a16="http://schemas.microsoft.com/office/drawing/2014/main" id="{D5F3E31E-7A4E-48A1-89DE-5A2E8545FE5F}"/>
              </a:ext>
            </a:extLst>
          </p:cNvPr>
          <p:cNvSpPr>
            <a:spLocks noGrp="1"/>
          </p:cNvSpPr>
          <p:nvPr>
            <p:ph idx="1"/>
          </p:nvPr>
        </p:nvSpPr>
        <p:spPr>
          <a:xfrm>
            <a:off x="609600" y="1600201"/>
            <a:ext cx="5384800" cy="4525963"/>
          </a:xfrm>
        </p:spPr>
        <p:txBody>
          <a:bodyPr/>
          <a:lstStyle>
            <a:lvl1pPr>
              <a:buNone/>
              <a:defRPr sz="2800"/>
            </a:lvl1pPr>
            <a:lvl2pPr>
              <a:buNone/>
              <a:defRPr sz="2400"/>
            </a:lvl2pPr>
            <a:lvl3pPr>
              <a:buNone/>
              <a:defRPr sz="2000"/>
            </a:lvl3pPr>
            <a:lvl4pPr>
              <a:buNone/>
              <a:defRPr sz="1800"/>
            </a:lvl4pPr>
            <a:lvl5pPr>
              <a:buNone/>
              <a:defRPr sz="1800"/>
            </a:lvl5pPr>
            <a:lvl6pPr>
              <a:buNone/>
              <a:defRPr sz="1800"/>
            </a:lvl6pPr>
            <a:lvl7pPr>
              <a:buNone/>
              <a:defRPr sz="1800"/>
            </a:lvl7pPr>
            <a:lvl8pPr>
              <a:buNone/>
              <a:defRPr sz="1800"/>
            </a:lvl8pPr>
            <a:lvl9pPr>
              <a:buNone/>
              <a:defRPr sz="18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Content Placeholder 3">
            <a:extLst>
              <a:ext uri="{FF2B5EF4-FFF2-40B4-BE49-F238E27FC236}">
                <a16:creationId xmlns:a16="http://schemas.microsoft.com/office/drawing/2014/main" id="{5F238B53-CE2A-4F66-960F-537B367BE393}"/>
              </a:ext>
            </a:extLst>
          </p:cNvPr>
          <p:cNvSpPr>
            <a:spLocks noGrp="1"/>
          </p:cNvSpPr>
          <p:nvPr>
            <p:ph idx="2"/>
          </p:nvPr>
        </p:nvSpPr>
        <p:spPr>
          <a:xfrm>
            <a:off x="6197600" y="1600201"/>
            <a:ext cx="5384800" cy="4525963"/>
          </a:xfrm>
        </p:spPr>
        <p:txBody>
          <a:bodyPr/>
          <a:lstStyle>
            <a:lvl1pPr>
              <a:buNone/>
              <a:defRPr sz="2800"/>
            </a:lvl1pPr>
            <a:lvl2pPr>
              <a:buNone/>
              <a:defRPr sz="2400"/>
            </a:lvl2pPr>
            <a:lvl3pPr>
              <a:buNone/>
              <a:defRPr sz="2000"/>
            </a:lvl3pPr>
            <a:lvl4pPr>
              <a:buNone/>
              <a:defRPr sz="1800"/>
            </a:lvl4pPr>
            <a:lvl5pPr>
              <a:buNone/>
              <a:defRPr sz="1800"/>
            </a:lvl5pPr>
            <a:lvl6pPr>
              <a:buNone/>
              <a:defRPr sz="1800"/>
            </a:lvl6pPr>
            <a:lvl7pPr>
              <a:buNone/>
              <a:defRPr sz="1800"/>
            </a:lvl7pPr>
            <a:lvl8pPr>
              <a:buNone/>
              <a:defRPr sz="1800"/>
            </a:lvl8pPr>
            <a:lvl9pPr>
              <a:buNone/>
              <a:defRPr sz="18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5" name="Rectangle 5">
            <a:extLst>
              <a:ext uri="{FF2B5EF4-FFF2-40B4-BE49-F238E27FC236}">
                <a16:creationId xmlns:a16="http://schemas.microsoft.com/office/drawing/2014/main" id="{EB30C2B2-B127-4816-AC56-815DA7ED440D}"/>
              </a:ext>
            </a:extLst>
          </p:cNvPr>
          <p:cNvSpPr>
            <a:spLocks noGrp="1"/>
          </p:cNvSpPr>
          <p:nvPr>
            <p:ph type="ftr" idx="10"/>
          </p:nvPr>
        </p:nvSpPr>
        <p:spPr/>
        <p:txBody>
          <a:bodyPr/>
          <a:lstStyle>
            <a:lvl1pPr>
              <a:buNone/>
              <a:defRPr/>
            </a:lvl1pPr>
          </a:lstStyle>
          <a:p>
            <a:pPr>
              <a:buNone/>
            </a:pPr>
            <a:endParaRPr/>
          </a:p>
        </p:txBody>
      </p:sp>
      <p:sp>
        <p:nvSpPr>
          <p:cNvPr id="6" name="Rectangle 6">
            <a:extLst>
              <a:ext uri="{FF2B5EF4-FFF2-40B4-BE49-F238E27FC236}">
                <a16:creationId xmlns:a16="http://schemas.microsoft.com/office/drawing/2014/main" id="{471989F1-985B-4BF8-9B77-6AB1CA850A1B}"/>
              </a:ext>
            </a:extLst>
          </p:cNvPr>
          <p:cNvSpPr>
            <a:spLocks noGrp="1"/>
          </p:cNvSpPr>
          <p:nvPr>
            <p:ph type="sldNum" idx="11"/>
          </p:nvPr>
        </p:nvSpPr>
        <p:spPr/>
        <p:txBody>
          <a:bodyPr/>
          <a:lstStyle>
            <a:lvl1pPr>
              <a:buNone/>
              <a:defRPr/>
            </a:lvl1pPr>
          </a:lstStyle>
          <a:p>
            <a:pPr>
              <a:buNone/>
            </a:pPr>
            <a:fld id="{138DC131-9A15-4746-A2F6-35F31BCF58C6}"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06B43-65A2-4493-B084-8936C3D64938}"/>
              </a:ext>
            </a:extLst>
          </p:cNvPr>
          <p:cNvSpPr>
            <a:spLocks noGrp="1"/>
          </p:cNvSpPr>
          <p:nvPr>
            <p:ph type="title"/>
          </p:nvPr>
        </p:nvSpPr>
        <p:spPr/>
        <p:txBody>
          <a:bodyPr/>
          <a:lstStyle>
            <a:lvl1pPr>
              <a:buNone/>
              <a:defRPr/>
            </a:lvl1pPr>
          </a:lstStyle>
          <a:p>
            <a:r>
              <a:t>Click to edit Master title style</a:t>
            </a:r>
          </a:p>
        </p:txBody>
      </p:sp>
      <p:sp>
        <p:nvSpPr>
          <p:cNvPr id="3" name="Text Placeholder 2">
            <a:extLst>
              <a:ext uri="{FF2B5EF4-FFF2-40B4-BE49-F238E27FC236}">
                <a16:creationId xmlns:a16="http://schemas.microsoft.com/office/drawing/2014/main" id="{415C642D-25B8-49DD-B548-30DEE1F5008D}"/>
              </a:ext>
            </a:extLst>
          </p:cNvPr>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4" name="Content Placeholder 3">
            <a:extLst>
              <a:ext uri="{FF2B5EF4-FFF2-40B4-BE49-F238E27FC236}">
                <a16:creationId xmlns:a16="http://schemas.microsoft.com/office/drawing/2014/main" id="{2E69FB18-2D80-4B18-9967-4220D39F023D}"/>
              </a:ext>
            </a:extLst>
          </p:cNvPr>
          <p:cNvSpPr>
            <a:spLocks noGrp="1"/>
          </p:cNvSpPr>
          <p:nvPr>
            <p:ph idx="2"/>
          </p:nvPr>
        </p:nvSpPr>
        <p:spPr>
          <a:xfrm>
            <a:off x="609600" y="2174875"/>
            <a:ext cx="5386917" cy="3951288"/>
          </a:xfrm>
        </p:spPr>
        <p:txBody>
          <a:bodyPr/>
          <a:lstStyle>
            <a:lvl1pPr>
              <a:buNone/>
              <a:defRPr sz="2400"/>
            </a:lvl1pPr>
            <a:lvl2pPr>
              <a:buNone/>
              <a:defRPr sz="2000"/>
            </a:lvl2pPr>
            <a:lvl3pPr>
              <a:buNone/>
              <a:defRPr sz="1800"/>
            </a:lvl3pPr>
            <a:lvl4pPr>
              <a:buNone/>
              <a:defRPr sz="1600"/>
            </a:lvl4pPr>
            <a:lvl5pPr>
              <a:buNone/>
              <a:defRPr sz="1600"/>
            </a:lvl5pPr>
            <a:lvl6pPr>
              <a:buNone/>
              <a:defRPr sz="1600"/>
            </a:lvl6pPr>
            <a:lvl7pPr>
              <a:buNone/>
              <a:defRPr sz="1600"/>
            </a:lvl7pPr>
            <a:lvl8pPr>
              <a:buNone/>
              <a:defRPr sz="1600"/>
            </a:lvl8pPr>
            <a:lvl9pPr>
              <a:buNone/>
              <a:defRPr sz="16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5" name="Text Placeholder 4">
            <a:extLst>
              <a:ext uri="{FF2B5EF4-FFF2-40B4-BE49-F238E27FC236}">
                <a16:creationId xmlns:a16="http://schemas.microsoft.com/office/drawing/2014/main" id="{B0A8B39B-2690-418B-A024-8508120E5790}"/>
              </a:ext>
            </a:extLst>
          </p:cNvPr>
          <p:cNvSpPr>
            <a:spLocks noGrp="1"/>
          </p:cNvSpPr>
          <p:nvPr>
            <p:ph type="body"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6" name="Content Placeholder 5">
            <a:extLst>
              <a:ext uri="{FF2B5EF4-FFF2-40B4-BE49-F238E27FC236}">
                <a16:creationId xmlns:a16="http://schemas.microsoft.com/office/drawing/2014/main" id="{2301C174-99C1-4C5A-B86C-3434E50D627F}"/>
              </a:ext>
            </a:extLst>
          </p:cNvPr>
          <p:cNvSpPr>
            <a:spLocks noGrp="1"/>
          </p:cNvSpPr>
          <p:nvPr>
            <p:ph idx="4"/>
          </p:nvPr>
        </p:nvSpPr>
        <p:spPr>
          <a:xfrm>
            <a:off x="6193368" y="2174875"/>
            <a:ext cx="5389033" cy="3951288"/>
          </a:xfrm>
        </p:spPr>
        <p:txBody>
          <a:bodyPr/>
          <a:lstStyle>
            <a:lvl1pPr>
              <a:buNone/>
              <a:defRPr sz="2400"/>
            </a:lvl1pPr>
            <a:lvl2pPr>
              <a:buNone/>
              <a:defRPr sz="2000"/>
            </a:lvl2pPr>
            <a:lvl3pPr>
              <a:buNone/>
              <a:defRPr sz="1800"/>
            </a:lvl3pPr>
            <a:lvl4pPr>
              <a:buNone/>
              <a:defRPr sz="1600"/>
            </a:lvl4pPr>
            <a:lvl5pPr>
              <a:buNone/>
              <a:defRPr sz="1600"/>
            </a:lvl5pPr>
            <a:lvl6pPr>
              <a:buNone/>
              <a:defRPr sz="1600"/>
            </a:lvl6pPr>
            <a:lvl7pPr>
              <a:buNone/>
              <a:defRPr sz="1600"/>
            </a:lvl7pPr>
            <a:lvl8pPr>
              <a:buNone/>
              <a:defRPr sz="1600"/>
            </a:lvl8pPr>
            <a:lvl9pPr>
              <a:buNone/>
              <a:defRPr sz="16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7" name="Rectangle 5">
            <a:extLst>
              <a:ext uri="{FF2B5EF4-FFF2-40B4-BE49-F238E27FC236}">
                <a16:creationId xmlns:a16="http://schemas.microsoft.com/office/drawing/2014/main" id="{CAE8A797-99D0-456B-8EBB-BCE1598E0111}"/>
              </a:ext>
            </a:extLst>
          </p:cNvPr>
          <p:cNvSpPr>
            <a:spLocks noGrp="1"/>
          </p:cNvSpPr>
          <p:nvPr>
            <p:ph type="ftr" idx="10"/>
          </p:nvPr>
        </p:nvSpPr>
        <p:spPr/>
        <p:txBody>
          <a:bodyPr/>
          <a:lstStyle>
            <a:lvl1pPr>
              <a:buNone/>
              <a:defRPr/>
            </a:lvl1pPr>
          </a:lstStyle>
          <a:p>
            <a:pPr>
              <a:buNone/>
            </a:pPr>
            <a:endParaRPr/>
          </a:p>
        </p:txBody>
      </p:sp>
      <p:sp>
        <p:nvSpPr>
          <p:cNvPr id="8" name="Rectangle 6">
            <a:extLst>
              <a:ext uri="{FF2B5EF4-FFF2-40B4-BE49-F238E27FC236}">
                <a16:creationId xmlns:a16="http://schemas.microsoft.com/office/drawing/2014/main" id="{D137A5D3-C5C8-4F43-9508-1D18138E24ED}"/>
              </a:ext>
            </a:extLst>
          </p:cNvPr>
          <p:cNvSpPr>
            <a:spLocks noGrp="1"/>
          </p:cNvSpPr>
          <p:nvPr>
            <p:ph type="sldNum" idx="11"/>
          </p:nvPr>
        </p:nvSpPr>
        <p:spPr/>
        <p:txBody>
          <a:bodyPr/>
          <a:lstStyle>
            <a:lvl1pPr>
              <a:buNone/>
              <a:defRPr/>
            </a:lvl1pPr>
          </a:lstStyle>
          <a:p>
            <a:pPr>
              <a:buNone/>
            </a:pPr>
            <a:fld id="{0CFAF1C9-0564-4621-92FB-D00C85A93782}"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F89DC-8A00-4DE5-B2A7-D5F73D50A117}"/>
              </a:ext>
            </a:extLst>
          </p:cNvPr>
          <p:cNvSpPr>
            <a:spLocks noGrp="1"/>
          </p:cNvSpPr>
          <p:nvPr>
            <p:ph type="title"/>
          </p:nvPr>
        </p:nvSpPr>
        <p:spPr/>
        <p:txBody>
          <a:bodyPr/>
          <a:lstStyle/>
          <a:p>
            <a:r>
              <a:t>Click to edit Master title style</a:t>
            </a:r>
          </a:p>
        </p:txBody>
      </p:sp>
      <p:sp>
        <p:nvSpPr>
          <p:cNvPr id="3" name="Rectangle 5">
            <a:extLst>
              <a:ext uri="{FF2B5EF4-FFF2-40B4-BE49-F238E27FC236}">
                <a16:creationId xmlns:a16="http://schemas.microsoft.com/office/drawing/2014/main" id="{326DC08C-A804-41FA-BC24-4CC89B2FF14F}"/>
              </a:ext>
            </a:extLst>
          </p:cNvPr>
          <p:cNvSpPr>
            <a:spLocks noGrp="1"/>
          </p:cNvSpPr>
          <p:nvPr>
            <p:ph type="ftr" idx="10"/>
          </p:nvPr>
        </p:nvSpPr>
        <p:spPr/>
        <p:txBody>
          <a:bodyPr/>
          <a:lstStyle>
            <a:lvl1pPr>
              <a:buNone/>
              <a:defRPr/>
            </a:lvl1pPr>
          </a:lstStyle>
          <a:p>
            <a:pPr>
              <a:buNone/>
            </a:pPr>
            <a:endParaRPr/>
          </a:p>
        </p:txBody>
      </p:sp>
      <p:sp>
        <p:nvSpPr>
          <p:cNvPr id="4" name="Rectangle 6">
            <a:extLst>
              <a:ext uri="{FF2B5EF4-FFF2-40B4-BE49-F238E27FC236}">
                <a16:creationId xmlns:a16="http://schemas.microsoft.com/office/drawing/2014/main" id="{7873EB86-E50D-44C0-822F-E412E835B843}"/>
              </a:ext>
            </a:extLst>
          </p:cNvPr>
          <p:cNvSpPr>
            <a:spLocks noGrp="1"/>
          </p:cNvSpPr>
          <p:nvPr>
            <p:ph type="sldNum" idx="11"/>
          </p:nvPr>
        </p:nvSpPr>
        <p:spPr/>
        <p:txBody>
          <a:bodyPr/>
          <a:lstStyle>
            <a:lvl1pPr>
              <a:buNone/>
              <a:defRPr/>
            </a:lvl1pPr>
          </a:lstStyle>
          <a:p>
            <a:pPr>
              <a:buNone/>
            </a:pPr>
            <a:fld id="{3B2E25E5-12CD-4826-A5AF-2C98E7658DA3}"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3589FAB9-D1D0-4D14-9DB7-4CD24C4F67C0}"/>
              </a:ext>
            </a:extLst>
          </p:cNvPr>
          <p:cNvSpPr>
            <a:spLocks noGrp="1"/>
          </p:cNvSpPr>
          <p:nvPr>
            <p:ph type="ftr" idx="10"/>
          </p:nvPr>
        </p:nvSpPr>
        <p:spPr/>
        <p:txBody>
          <a:bodyPr/>
          <a:lstStyle>
            <a:lvl1pPr>
              <a:buNone/>
              <a:defRPr/>
            </a:lvl1pPr>
          </a:lstStyle>
          <a:p>
            <a:pPr>
              <a:buNone/>
            </a:pPr>
            <a:endParaRPr/>
          </a:p>
        </p:txBody>
      </p:sp>
      <p:sp>
        <p:nvSpPr>
          <p:cNvPr id="3" name="Rectangle 6">
            <a:extLst>
              <a:ext uri="{FF2B5EF4-FFF2-40B4-BE49-F238E27FC236}">
                <a16:creationId xmlns:a16="http://schemas.microsoft.com/office/drawing/2014/main" id="{6A67A620-E69F-4422-9CB9-A1FF198BCC0F}"/>
              </a:ext>
            </a:extLst>
          </p:cNvPr>
          <p:cNvSpPr>
            <a:spLocks noGrp="1"/>
          </p:cNvSpPr>
          <p:nvPr>
            <p:ph type="sldNum" idx="11"/>
          </p:nvPr>
        </p:nvSpPr>
        <p:spPr/>
        <p:txBody>
          <a:bodyPr/>
          <a:lstStyle>
            <a:lvl1pPr>
              <a:buNone/>
              <a:defRPr/>
            </a:lvl1pPr>
          </a:lstStyle>
          <a:p>
            <a:pPr>
              <a:buNone/>
            </a:pPr>
            <a:fld id="{D8F9D020-3E06-4B10-9F51-23473D21C23E}"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2E3A4-136D-4CD5-82FD-25E2FFE51108}"/>
              </a:ext>
            </a:extLst>
          </p:cNvPr>
          <p:cNvSpPr>
            <a:spLocks noGrp="1"/>
          </p:cNvSpPr>
          <p:nvPr>
            <p:ph type="title"/>
          </p:nvPr>
        </p:nvSpPr>
        <p:spPr>
          <a:xfrm>
            <a:off x="609601" y="273050"/>
            <a:ext cx="4011084" cy="1162050"/>
          </a:xfrm>
        </p:spPr>
        <p:txBody>
          <a:bodyPr anchor="b"/>
          <a:lstStyle>
            <a:lvl1pPr algn="l">
              <a:buNone/>
              <a:defRPr sz="2000" b="1"/>
            </a:lvl1pPr>
          </a:lstStyle>
          <a:p>
            <a:r>
              <a:t>Click to edit Master title style</a:t>
            </a:r>
          </a:p>
        </p:txBody>
      </p:sp>
      <p:sp>
        <p:nvSpPr>
          <p:cNvPr id="3" name="Content Placeholder 2">
            <a:extLst>
              <a:ext uri="{FF2B5EF4-FFF2-40B4-BE49-F238E27FC236}">
                <a16:creationId xmlns:a16="http://schemas.microsoft.com/office/drawing/2014/main" id="{B038414C-7F0A-4703-9B5C-7D591A770E42}"/>
              </a:ext>
            </a:extLst>
          </p:cNvPr>
          <p:cNvSpPr>
            <a:spLocks noGrp="1"/>
          </p:cNvSpPr>
          <p:nvPr>
            <p:ph idx="1"/>
          </p:nvPr>
        </p:nvSpPr>
        <p:spPr>
          <a:xfrm>
            <a:off x="4766733" y="273051"/>
            <a:ext cx="6815667" cy="5853113"/>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4" name="Text Placeholder 3">
            <a:extLst>
              <a:ext uri="{FF2B5EF4-FFF2-40B4-BE49-F238E27FC236}">
                <a16:creationId xmlns:a16="http://schemas.microsoft.com/office/drawing/2014/main" id="{FEDAFEAC-D722-482A-A24C-CDCBF0BD705C}"/>
              </a:ext>
            </a:extLst>
          </p:cNvPr>
          <p:cNvSpPr>
            <a:spLocks noGrp="1"/>
          </p:cNvSpPr>
          <p:nvPr>
            <p:ph type="body"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buNone/>
            </a:pPr>
            <a:r>
              <a:t>Click to edit Master text styles</a:t>
            </a:r>
          </a:p>
        </p:txBody>
      </p:sp>
      <p:sp>
        <p:nvSpPr>
          <p:cNvPr id="5" name="Rectangle 5">
            <a:extLst>
              <a:ext uri="{FF2B5EF4-FFF2-40B4-BE49-F238E27FC236}">
                <a16:creationId xmlns:a16="http://schemas.microsoft.com/office/drawing/2014/main" id="{A6F96F79-F4BC-401C-9A0E-D1423F71367B}"/>
              </a:ext>
            </a:extLst>
          </p:cNvPr>
          <p:cNvSpPr>
            <a:spLocks noGrp="1"/>
          </p:cNvSpPr>
          <p:nvPr>
            <p:ph type="ftr" idx="10"/>
          </p:nvPr>
        </p:nvSpPr>
        <p:spPr/>
        <p:txBody>
          <a:bodyPr/>
          <a:lstStyle>
            <a:lvl1pPr>
              <a:buNone/>
              <a:defRPr/>
            </a:lvl1pPr>
          </a:lstStyle>
          <a:p>
            <a:pPr>
              <a:buNone/>
            </a:pPr>
            <a:endParaRPr/>
          </a:p>
        </p:txBody>
      </p:sp>
      <p:sp>
        <p:nvSpPr>
          <p:cNvPr id="6" name="Rectangle 6">
            <a:extLst>
              <a:ext uri="{FF2B5EF4-FFF2-40B4-BE49-F238E27FC236}">
                <a16:creationId xmlns:a16="http://schemas.microsoft.com/office/drawing/2014/main" id="{EC29EC51-57DD-40E7-A852-F7EE1FCCDB81}"/>
              </a:ext>
            </a:extLst>
          </p:cNvPr>
          <p:cNvSpPr>
            <a:spLocks noGrp="1"/>
          </p:cNvSpPr>
          <p:nvPr>
            <p:ph type="sldNum" idx="11"/>
          </p:nvPr>
        </p:nvSpPr>
        <p:spPr/>
        <p:txBody>
          <a:bodyPr/>
          <a:lstStyle>
            <a:lvl1pPr>
              <a:buNone/>
              <a:defRPr/>
            </a:lvl1pPr>
          </a:lstStyle>
          <a:p>
            <a:pPr>
              <a:buNone/>
            </a:pPr>
            <a:fld id="{E01BF5AF-EDEE-436D-9ACF-174E098673DB}"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6F6DF-0190-48D1-A3DE-FC924A5A1C39}"/>
              </a:ext>
            </a:extLst>
          </p:cNvPr>
          <p:cNvSpPr>
            <a:spLocks noGrp="1"/>
          </p:cNvSpPr>
          <p:nvPr>
            <p:ph type="title"/>
          </p:nvPr>
        </p:nvSpPr>
        <p:spPr>
          <a:xfrm>
            <a:off x="2389717" y="4800600"/>
            <a:ext cx="7315200" cy="566738"/>
          </a:xfrm>
        </p:spPr>
        <p:txBody>
          <a:bodyPr anchor="b"/>
          <a:lstStyle>
            <a:lvl1pPr algn="l">
              <a:buNone/>
              <a:defRPr sz="2000" b="1"/>
            </a:lvl1pPr>
          </a:lstStyle>
          <a:p>
            <a:r>
              <a:t>Click to edit Master title style</a:t>
            </a:r>
          </a:p>
        </p:txBody>
      </p:sp>
      <p:sp>
        <p:nvSpPr>
          <p:cNvPr id="3" name="Picture Placeholder 2">
            <a:extLst>
              <a:ext uri="{FF2B5EF4-FFF2-40B4-BE49-F238E27FC236}">
                <a16:creationId xmlns:a16="http://schemas.microsoft.com/office/drawing/2014/main" id="{DEEE0318-24C2-4EFE-BD11-C749C5249DA8}"/>
              </a:ext>
            </a:extLst>
          </p:cNvPr>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buNone/>
            </a:pPr>
            <a:endParaRPr/>
          </a:p>
        </p:txBody>
      </p:sp>
      <p:sp>
        <p:nvSpPr>
          <p:cNvPr id="4" name="Text Placeholder 3">
            <a:extLst>
              <a:ext uri="{FF2B5EF4-FFF2-40B4-BE49-F238E27FC236}">
                <a16:creationId xmlns:a16="http://schemas.microsoft.com/office/drawing/2014/main" id="{26699F85-2162-40F4-A4EB-EF0758D0C3EC}"/>
              </a:ext>
            </a:extLst>
          </p:cNvPr>
          <p:cNvSpPr>
            <a:spLocks noGrp="1"/>
          </p:cNvSpPr>
          <p:nvPr>
            <p:ph type="body"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buNone/>
            </a:pPr>
            <a:r>
              <a:t>Click to edit Master text styles</a:t>
            </a:r>
          </a:p>
        </p:txBody>
      </p:sp>
      <p:sp>
        <p:nvSpPr>
          <p:cNvPr id="5" name="Rectangle 5">
            <a:extLst>
              <a:ext uri="{FF2B5EF4-FFF2-40B4-BE49-F238E27FC236}">
                <a16:creationId xmlns:a16="http://schemas.microsoft.com/office/drawing/2014/main" id="{CC4EA79B-B8F3-400C-9BA4-69C213414E4A}"/>
              </a:ext>
            </a:extLst>
          </p:cNvPr>
          <p:cNvSpPr>
            <a:spLocks noGrp="1"/>
          </p:cNvSpPr>
          <p:nvPr>
            <p:ph type="ftr" idx="10"/>
          </p:nvPr>
        </p:nvSpPr>
        <p:spPr/>
        <p:txBody>
          <a:bodyPr/>
          <a:lstStyle>
            <a:lvl1pPr>
              <a:buNone/>
              <a:defRPr/>
            </a:lvl1pPr>
          </a:lstStyle>
          <a:p>
            <a:pPr>
              <a:buNone/>
            </a:pPr>
            <a:endParaRPr/>
          </a:p>
        </p:txBody>
      </p:sp>
      <p:sp>
        <p:nvSpPr>
          <p:cNvPr id="6" name="Rectangle 6">
            <a:extLst>
              <a:ext uri="{FF2B5EF4-FFF2-40B4-BE49-F238E27FC236}">
                <a16:creationId xmlns:a16="http://schemas.microsoft.com/office/drawing/2014/main" id="{024CE588-4DFA-4927-9FF8-88FA568466E4}"/>
              </a:ext>
            </a:extLst>
          </p:cNvPr>
          <p:cNvSpPr>
            <a:spLocks noGrp="1"/>
          </p:cNvSpPr>
          <p:nvPr>
            <p:ph type="sldNum" idx="11"/>
          </p:nvPr>
        </p:nvSpPr>
        <p:spPr/>
        <p:txBody>
          <a:bodyPr/>
          <a:lstStyle>
            <a:lvl1pPr>
              <a:buNone/>
              <a:defRPr/>
            </a:lvl1pPr>
          </a:lstStyle>
          <a:p>
            <a:pPr>
              <a:buNone/>
            </a:pPr>
            <a:fld id="{EC4DDACC-B398-4434-9A27-1DB8A0412CE5}"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BED2CC5-9016-4C24-9E6E-1BFC2784D8A4}"/>
              </a:ext>
            </a:extLst>
          </p:cNvPr>
          <p:cNvSpPr>
            <a:spLocks noGrp="1"/>
          </p:cNvSpPr>
          <p:nvPr>
            <p:ph type="title"/>
          </p:nvPr>
        </p:nvSpPr>
        <p:spPr>
          <a:xfrm>
            <a:off x="609600" y="274638"/>
            <a:ext cx="10972800" cy="1143000"/>
          </a:xfrm>
          <a:prstGeom prst="rect">
            <a:avLst/>
          </a:prstGeom>
          <a:noFill/>
          <a:ln>
            <a:noFill/>
          </a:ln>
        </p:spPr>
        <p:txBody>
          <a:bodyPr vert="horz" wrap="square" lIns="91440" tIns="45720" rIns="91440" bIns="45720" anchor="ctr"/>
          <a:lstStyle/>
          <a:p>
            <a:pPr lvl="0">
              <a:buNone/>
            </a:pPr>
            <a:r>
              <a:t>Click to edit Master title style</a:t>
            </a:r>
          </a:p>
        </p:txBody>
      </p:sp>
      <p:sp>
        <p:nvSpPr>
          <p:cNvPr id="1027" name="Rectangle 3">
            <a:extLst>
              <a:ext uri="{FF2B5EF4-FFF2-40B4-BE49-F238E27FC236}">
                <a16:creationId xmlns:a16="http://schemas.microsoft.com/office/drawing/2014/main" id="{BFA0EBFC-E4E6-4EA5-A06C-51F120C0C990}"/>
              </a:ext>
            </a:extLst>
          </p:cNvPr>
          <p:cNvSpPr>
            <a:spLocks noGrp="1"/>
          </p:cNvSpPr>
          <p:nvPr>
            <p:ph type="body" idx="1"/>
          </p:nvPr>
        </p:nvSpPr>
        <p:spPr>
          <a:xfrm>
            <a:off x="609600" y="1600201"/>
            <a:ext cx="10972800" cy="4525963"/>
          </a:xfrm>
          <a:prstGeom prst="rect">
            <a:avLst/>
          </a:prstGeom>
          <a:noFill/>
          <a:ln>
            <a:noFill/>
          </a:ln>
        </p:spPr>
        <p:txBody>
          <a:bodyPr vert="horz" wrap="square" lIns="91440" tIns="45720" rIns="91440" bIns="45720" ancho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p>
        </p:txBody>
      </p:sp>
      <p:sp>
        <p:nvSpPr>
          <p:cNvPr id="1029" name="Rectangle 5">
            <a:extLst>
              <a:ext uri="{FF2B5EF4-FFF2-40B4-BE49-F238E27FC236}">
                <a16:creationId xmlns:a16="http://schemas.microsoft.com/office/drawing/2014/main" id="{3BDC654A-41FA-4429-8E38-B675DA7C40CA}"/>
              </a:ext>
            </a:extLst>
          </p:cNvPr>
          <p:cNvSpPr>
            <a:spLocks noGrp="1"/>
          </p:cNvSpPr>
          <p:nvPr>
            <p:ph type="ftr" idx="3"/>
          </p:nvPr>
        </p:nvSpPr>
        <p:spPr>
          <a:xfrm>
            <a:off x="609600" y="6400801"/>
            <a:ext cx="7416800" cy="320675"/>
          </a:xfrm>
          <a:prstGeom prst="rect">
            <a:avLst/>
          </a:prstGeom>
          <a:noFill/>
          <a:ln>
            <a:noFill/>
          </a:ln>
        </p:spPr>
        <p:txBody>
          <a:bodyPr vert="horz" wrap="square" lIns="91440" tIns="45720" rIns="91440" bIns="45720" anchor="t"/>
          <a:lstStyle>
            <a:lvl1pPr>
              <a:buNone/>
              <a:defRPr sz="1400"/>
            </a:lvl1pPr>
          </a:lstStyle>
          <a:p>
            <a:pPr>
              <a:buNone/>
            </a:pPr>
            <a:endParaRPr/>
          </a:p>
        </p:txBody>
      </p:sp>
      <p:sp>
        <p:nvSpPr>
          <p:cNvPr id="1030" name="Rectangle 6">
            <a:extLst>
              <a:ext uri="{FF2B5EF4-FFF2-40B4-BE49-F238E27FC236}">
                <a16:creationId xmlns:a16="http://schemas.microsoft.com/office/drawing/2014/main" id="{95CCDF40-5B97-48F0-89EF-E9537070BF53}"/>
              </a:ext>
            </a:extLst>
          </p:cNvPr>
          <p:cNvSpPr>
            <a:spLocks noGrp="1"/>
          </p:cNvSpPr>
          <p:nvPr>
            <p:ph type="sldNum" idx="4"/>
          </p:nvPr>
        </p:nvSpPr>
        <p:spPr>
          <a:xfrm>
            <a:off x="8737600" y="6400801"/>
            <a:ext cx="2844800" cy="320675"/>
          </a:xfrm>
          <a:prstGeom prst="rect">
            <a:avLst/>
          </a:prstGeom>
          <a:noFill/>
          <a:ln>
            <a:noFill/>
          </a:ln>
        </p:spPr>
        <p:txBody>
          <a:bodyPr vert="horz" wrap="square" lIns="91440" tIns="45720" rIns="91440" bIns="45720" anchor="t"/>
          <a:lstStyle>
            <a:lvl1pPr algn="r">
              <a:buNone/>
              <a:defRPr sz="1400"/>
            </a:lvl1pPr>
          </a:lstStyle>
          <a:p>
            <a:pPr>
              <a:buNone/>
            </a:pPr>
            <a:fld id="{BC80DFAE-88B7-49D3-8F2D-B101E877E436}"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a:spcBef>
          <a:spcPct val="0"/>
        </a:spcBef>
        <a:spcAft>
          <a:spcPct val="0"/>
        </a:spcAft>
        <a:buNone/>
        <a:defRPr sz="4400" b="1">
          <a:solidFill>
            <a:schemeClr val="tx2"/>
          </a:solidFill>
          <a:effectLst>
            <a:outerShdw blurRad="38100" dist="38100" dir="2700000" algn="tl">
              <a:srgbClr val="C0C0C0"/>
            </a:outerShdw>
          </a:effectLst>
          <a:latin typeface="+mj-lt"/>
          <a:ea typeface="+mj-lt"/>
          <a:cs typeface="+mj-lt"/>
        </a:defRPr>
      </a:lvl1pPr>
      <a:lvl2pPr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2pPr>
      <a:lvl3pPr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3pPr>
      <a:lvl4pPr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4pPr>
      <a:lvl5pPr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5pPr>
      <a:lvl6pPr marL="457200"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6pPr>
      <a:lvl7pPr marL="914400"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7pPr>
      <a:lvl8pPr marL="1371600"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8pPr>
      <a:lvl9pPr marL="1828800" algn="ctr">
        <a:spcBef>
          <a:spcPct val="0"/>
        </a:spcBef>
        <a:spcAft>
          <a:spcPct val="0"/>
        </a:spcAft>
        <a:buNone/>
        <a:defRPr sz="4400" b="1">
          <a:solidFill>
            <a:schemeClr val="tx2"/>
          </a:solidFill>
          <a:effectLst>
            <a:outerShdw blurRad="38100" dist="38100" dir="2700000" algn="tl">
              <a:srgbClr val="C0C0C0"/>
            </a:outerShdw>
          </a:effectLst>
          <a:latin typeface="Arial"/>
          <a:ea typeface="Arial"/>
          <a:cs typeface="Arial"/>
        </a:defRPr>
      </a:lvl9pPr>
    </p:titleStyle>
    <p:bodyStyle>
      <a:lvl1pPr marL="342900" indent="-342900" algn="l">
        <a:spcBef>
          <a:spcPct val="50000"/>
        </a:spcBef>
        <a:spcAft>
          <a:spcPct val="0"/>
        </a:spcAft>
        <a:buFont typeface="Wingdings"/>
        <a:buChar char="Ø"/>
        <a:defRPr sz="2800">
          <a:solidFill>
            <a:schemeClr val="tx1"/>
          </a:solidFill>
          <a:latin typeface="+mn-lt"/>
          <a:ea typeface="+mn-lt"/>
          <a:cs typeface="+mn-lt"/>
        </a:defRPr>
      </a:lvl1pPr>
      <a:lvl2pPr marL="742950" indent="-285750" algn="l">
        <a:spcBef>
          <a:spcPct val="20000"/>
        </a:spcBef>
        <a:spcAft>
          <a:spcPct val="0"/>
        </a:spcAft>
        <a:buChar char="•"/>
        <a:defRPr sz="2400">
          <a:solidFill>
            <a:schemeClr val="tx1"/>
          </a:solidFill>
          <a:latin typeface="+mn-lt"/>
          <a:ea typeface="+mn-lt"/>
          <a:cs typeface="+mn-lt"/>
        </a:defRPr>
      </a:lvl2pPr>
      <a:lvl3pPr marL="1143000" indent="-228600" algn="l">
        <a:spcBef>
          <a:spcPct val="20000"/>
        </a:spcBef>
        <a:spcAft>
          <a:spcPct val="0"/>
        </a:spcAft>
        <a:buChar char="•"/>
        <a:defRPr sz="2000">
          <a:solidFill>
            <a:schemeClr val="tx1"/>
          </a:solidFill>
          <a:latin typeface="+mn-lt"/>
          <a:ea typeface="+mn-lt"/>
          <a:cs typeface="+mn-lt"/>
        </a:defRPr>
      </a:lvl3pPr>
      <a:lvl4pPr marL="1600200" indent="-228600" algn="l">
        <a:spcBef>
          <a:spcPct val="20000"/>
        </a:spcBef>
        <a:spcAft>
          <a:spcPct val="0"/>
        </a:spcAft>
        <a:buChar char="•"/>
        <a:defRPr>
          <a:solidFill>
            <a:schemeClr val="tx1"/>
          </a:solidFill>
          <a:latin typeface="+mn-lt"/>
          <a:ea typeface="+mn-lt"/>
          <a:cs typeface="+mn-lt"/>
        </a:defRPr>
      </a:lvl4pPr>
      <a:lvl5pPr marL="2057400" indent="-228600" algn="l">
        <a:spcBef>
          <a:spcPct val="20000"/>
        </a:spcBef>
        <a:spcAft>
          <a:spcPct val="0"/>
        </a:spcAft>
        <a:buChar char="•"/>
        <a:defRPr>
          <a:solidFill>
            <a:schemeClr val="tx1"/>
          </a:solidFill>
          <a:latin typeface="+mn-lt"/>
          <a:ea typeface="+mn-lt"/>
          <a:cs typeface="+mn-lt"/>
        </a:defRPr>
      </a:lvl5pPr>
      <a:lvl6pPr marL="2514600" indent="-228600" algn="l">
        <a:spcBef>
          <a:spcPct val="20000"/>
        </a:spcBef>
        <a:spcAft>
          <a:spcPct val="0"/>
        </a:spcAft>
        <a:buChar char="•"/>
        <a:defRPr>
          <a:solidFill>
            <a:schemeClr val="tx1"/>
          </a:solidFill>
          <a:latin typeface="+mn-lt"/>
          <a:ea typeface="+mn-lt"/>
          <a:cs typeface="+mn-lt"/>
        </a:defRPr>
      </a:lvl6pPr>
      <a:lvl7pPr marL="2971800" indent="-228600" algn="l">
        <a:spcBef>
          <a:spcPct val="20000"/>
        </a:spcBef>
        <a:spcAft>
          <a:spcPct val="0"/>
        </a:spcAft>
        <a:buChar char="•"/>
        <a:defRPr>
          <a:solidFill>
            <a:schemeClr val="tx1"/>
          </a:solidFill>
          <a:latin typeface="+mn-lt"/>
          <a:ea typeface="+mn-lt"/>
          <a:cs typeface="+mn-lt"/>
        </a:defRPr>
      </a:lvl7pPr>
      <a:lvl8pPr marL="3429000" indent="-228600" algn="l">
        <a:spcBef>
          <a:spcPct val="20000"/>
        </a:spcBef>
        <a:spcAft>
          <a:spcPct val="0"/>
        </a:spcAft>
        <a:buChar char="•"/>
        <a:defRPr>
          <a:solidFill>
            <a:schemeClr val="tx1"/>
          </a:solidFill>
          <a:latin typeface="+mn-lt"/>
          <a:ea typeface="+mn-lt"/>
          <a:cs typeface="+mn-lt"/>
        </a:defRPr>
      </a:lvl8pPr>
      <a:lvl9pPr marL="3886200" indent="-228600" algn="l">
        <a:spcBef>
          <a:spcPct val="20000"/>
        </a:spcBef>
        <a:spcAft>
          <a:spcPct val="0"/>
        </a:spcAft>
        <a:buChar char="•"/>
        <a:defRPr>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B545D-E34D-41B7-A451-E110AC901D4C}"/>
              </a:ext>
            </a:extLst>
          </p:cNvPr>
          <p:cNvSpPr>
            <a:spLocks noGrp="1"/>
          </p:cNvSpPr>
          <p:nvPr>
            <p:ph type="ctrTitle"/>
          </p:nvPr>
        </p:nvSpPr>
        <p:spPr>
          <a:xfrm>
            <a:off x="-75359" y="2199202"/>
            <a:ext cx="12267359" cy="2129132"/>
          </a:xfrm>
        </p:spPr>
        <p:txBody>
          <a:bodyPr/>
          <a:lstStyle/>
          <a:p>
            <a:r>
              <a:rPr sz="4000" dirty="0"/>
              <a:t>KaeTE: </a:t>
            </a:r>
            <a:r>
              <a:rPr lang="en-US" sz="4000" dirty="0"/>
              <a:t>Towards </a:t>
            </a:r>
            <a:r>
              <a:rPr sz="4000" dirty="0"/>
              <a:t>Practical Neural Traffic Engineering</a:t>
            </a:r>
          </a:p>
          <a:p>
            <a:r>
              <a:rPr lang="en-US" sz="4000" dirty="0"/>
              <a:t>with Lagrangian</a:t>
            </a:r>
            <a:r>
              <a:rPr sz="4000" dirty="0"/>
              <a:t> Duality and Learning-to-Optimize</a:t>
            </a:r>
          </a:p>
        </p:txBody>
      </p:sp>
      <p:sp>
        <p:nvSpPr>
          <p:cNvPr id="3" name="Subtitle 2">
            <a:extLst>
              <a:ext uri="{FF2B5EF4-FFF2-40B4-BE49-F238E27FC236}">
                <a16:creationId xmlns:a16="http://schemas.microsoft.com/office/drawing/2014/main" id="{4E6D3389-644B-4F4E-BE80-0FB693FAFE0C}"/>
              </a:ext>
            </a:extLst>
          </p:cNvPr>
          <p:cNvSpPr>
            <a:spLocks noGrp="1"/>
          </p:cNvSpPr>
          <p:nvPr>
            <p:ph type="subTitle" idx="1"/>
          </p:nvPr>
        </p:nvSpPr>
        <p:spPr>
          <a:xfrm>
            <a:off x="765622" y="4547466"/>
            <a:ext cx="10646679" cy="649374"/>
          </a:xfrm>
        </p:spPr>
        <p:txBody>
          <a:bodyPr wrap="square" lIns="95250" tIns="47625" rIns="95250" bIns="47625" anchor="t">
            <a:noAutofit/>
          </a:bodyPr>
          <a:lstStyle/>
          <a:p>
            <a:pPr marL="0" indent="0" algn="ctr">
              <a:buNone/>
              <a:defRPr sz="2800" b="1">
                <a:solidFill>
                  <a:srgbClr val="111111"/>
                </a:solidFill>
                <a:latin typeface="Arial"/>
                <a:ea typeface="Arial"/>
                <a:cs typeface="Arial"/>
              </a:defRPr>
            </a:pPr>
            <a:r>
              <a:rPr sz="2800" u="sng" dirty="0" err="1"/>
              <a:t>Zirui</a:t>
            </a:r>
            <a:r>
              <a:rPr sz="2800" u="sng" dirty="0"/>
              <a:t> </a:t>
            </a:r>
            <a:r>
              <a:rPr sz="2800" u="sng" dirty="0" err="1"/>
              <a:t>O</a:t>
            </a:r>
            <a:r>
              <a:rPr lang="en-US" sz="2800" u="sng" dirty="0" err="1"/>
              <a:t>u</a:t>
            </a:r>
            <a:r>
              <a:rPr lang="en-US" sz="2800" b="1" dirty="0"/>
              <a:t>, </a:t>
            </a:r>
            <a:r>
              <a:rPr sz="2800" b="1" dirty="0" err="1"/>
              <a:t>Yanghao</a:t>
            </a:r>
            <a:r>
              <a:rPr sz="2800" b="1" u="none" dirty="0"/>
              <a:t> Zhang</a:t>
            </a:r>
            <a:r>
              <a:rPr lang="en-US" sz="2800" b="1" u="none" dirty="0"/>
              <a:t>, </a:t>
            </a:r>
            <a:r>
              <a:rPr sz="2800" b="1" u="none" dirty="0" err="1"/>
              <a:t>Jie</a:t>
            </a:r>
            <a:r>
              <a:rPr sz="2800" b="1" u="none" dirty="0"/>
              <a:t> </a:t>
            </a:r>
            <a:r>
              <a:rPr sz="2800" b="1" u="none" dirty="0" err="1"/>
              <a:t>Gui</a:t>
            </a:r>
            <a:r>
              <a:rPr lang="en-US" b="1" dirty="0"/>
              <a:t>, </a:t>
            </a:r>
            <a:r>
              <a:rPr sz="2800" b="1" u="none" dirty="0" err="1"/>
              <a:t>Qun</a:t>
            </a:r>
            <a:r>
              <a:rPr sz="2800" b="1" u="none" dirty="0"/>
              <a:t> Huang</a:t>
            </a:r>
          </a:p>
        </p:txBody>
      </p:sp>
      <p:sp>
        <p:nvSpPr>
          <p:cNvPr id="4" name="Slide Number Placeholder 3">
            <a:extLst>
              <a:ext uri="{FF2B5EF4-FFF2-40B4-BE49-F238E27FC236}">
                <a16:creationId xmlns:a16="http://schemas.microsoft.com/office/drawing/2014/main" id="{EF57CF92-5716-400A-BFAC-FA023496E338}"/>
              </a:ext>
            </a:extLst>
          </p:cNvPr>
          <p:cNvSpPr>
            <a:spLocks noGrp="1"/>
          </p:cNvSpPr>
          <p:nvPr>
            <p:ph type="sldNum" idx="11"/>
          </p:nvPr>
        </p:nvSpPr>
        <p:spPr/>
        <p:txBody>
          <a:bodyPr/>
          <a:lstStyle/>
          <a:p>
            <a:pPr>
              <a:buNone/>
            </a:pPr>
            <a:fld id="{AD75FED6-38D0-DE9C-92C0-6E7FA635581C}" type="slidenum">
              <a:t>1</a:t>
            </a:fld>
            <a:endParaRPr/>
          </a:p>
        </p:txBody>
      </p:sp>
      <p:pic>
        <p:nvPicPr>
          <p:cNvPr id="9" name="Picture 2"/>
          <p:cNvPicPr>
            <a:picLocks noChangeAspect="1"/>
          </p:cNvPicPr>
          <p:nvPr/>
        </p:nvPicPr>
        <p:blipFill>
          <a:blip r:embed="rId3"/>
          <a:srcRect/>
          <a:stretch>
            <a:fillRect/>
          </a:stretch>
        </p:blipFill>
        <p:spPr>
          <a:xfrm>
            <a:off x="5362575" y="400050"/>
            <a:ext cx="1469993" cy="1469993"/>
          </a:xfrm>
          <a:prstGeom prst="rect">
            <a:avLst/>
          </a:prstGeom>
        </p:spPr>
      </p:pic>
    </p:spTree>
    <p:extLst>
      <p:ext uri="{BB962C8B-B14F-4D97-AF65-F5344CB8AC3E}">
        <p14:creationId xmlns:p14="http://schemas.microsoft.com/office/powerpoint/2010/main" val="2855802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27C738-F01A-4B2E-9FE3-73FC671A46E2}"/>
              </a:ext>
            </a:extLst>
          </p:cNvPr>
          <p:cNvSpPr>
            <a:spLocks noGrp="1"/>
          </p:cNvSpPr>
          <p:nvPr>
            <p:ph type="title"/>
          </p:nvPr>
        </p:nvSpPr>
        <p:spPr>
          <a:xfrm>
            <a:off x="609600" y="171606"/>
            <a:ext cx="11323320" cy="1291434"/>
          </a:xfrm>
        </p:spPr>
        <p:txBody>
          <a:bodyPr/>
          <a:lstStyle/>
          <a:p>
            <a:r>
              <a:rPr lang="en-US" dirty="0"/>
              <a:t>Evaluation: dynamic topology (DynGEANT)</a:t>
            </a:r>
            <a:endParaRPr dirty="0"/>
          </a:p>
        </p:txBody>
      </p:sp>
      <p:sp>
        <p:nvSpPr>
          <p:cNvPr id="3" name="内容占位符 2">
            <a:extLst>
              <a:ext uri="{FF2B5EF4-FFF2-40B4-BE49-F238E27FC236}">
                <a16:creationId xmlns:a16="http://schemas.microsoft.com/office/drawing/2014/main" id="{D04616B0-6461-4617-A179-9226499FFC0C}"/>
              </a:ext>
            </a:extLst>
          </p:cNvPr>
          <p:cNvSpPr>
            <a:spLocks noGrp="1"/>
          </p:cNvSpPr>
          <p:nvPr>
            <p:ph idx="1"/>
          </p:nvPr>
        </p:nvSpPr>
        <p:spPr>
          <a:xfrm>
            <a:off x="7953375" y="1752600"/>
            <a:ext cx="3810000" cy="4095750"/>
          </a:xfrm>
        </p:spPr>
        <p:txBody>
          <a:bodyPr wrap="square" lIns="76200" tIns="47625" rIns="76200" bIns="47625" anchor="t">
            <a:noAutofit/>
          </a:bodyPr>
          <a:lstStyle/>
          <a:p>
            <a:pPr algn="l">
              <a:buNone/>
              <a:defRPr sz="2800">
                <a:solidFill>
                  <a:srgbClr val="111111"/>
                </a:solidFill>
                <a:latin typeface="Arial"/>
                <a:ea typeface="Arial"/>
                <a:cs typeface="Arial"/>
              </a:defRPr>
            </a:pPr>
            <a:r>
              <a:rPr b="1" dirty="0">
                <a:solidFill>
                  <a:srgbClr val="1F497D"/>
                </a:solidFill>
              </a:rPr>
              <a:t>1st percentile</a:t>
            </a:r>
          </a:p>
          <a:p>
            <a:pPr lvl="1">
              <a:buNone/>
              <a:defRPr sz="2800">
                <a:solidFill>
                  <a:srgbClr val="111111"/>
                </a:solidFill>
                <a:latin typeface="Arial"/>
                <a:ea typeface="Arial"/>
                <a:cs typeface="Arial"/>
              </a:defRPr>
            </a:pPr>
            <a:r>
              <a:rPr b="1" dirty="0">
                <a:solidFill>
                  <a:srgbClr val="111111"/>
                </a:solidFill>
              </a:rPr>
              <a:t>KaeTE  89.76%</a:t>
            </a:r>
          </a:p>
          <a:p>
            <a:pPr lvl="1">
              <a:spcAft>
                <a:spcPts val="18"/>
              </a:spcAft>
              <a:buNone/>
              <a:defRPr sz="2800">
                <a:solidFill>
                  <a:srgbClr val="111111"/>
                </a:solidFill>
                <a:latin typeface="Arial"/>
                <a:ea typeface="Arial"/>
                <a:cs typeface="Arial"/>
              </a:defRPr>
            </a:pPr>
            <a:r>
              <a:rPr dirty="0">
                <a:solidFill>
                  <a:srgbClr val="666666"/>
                </a:solidFill>
              </a:rPr>
              <a:t>Teal     78.86%</a:t>
            </a:r>
          </a:p>
          <a:p>
            <a:pPr algn="l">
              <a:buNone/>
              <a:defRPr sz="2800">
                <a:solidFill>
                  <a:srgbClr val="111111"/>
                </a:solidFill>
                <a:latin typeface="Arial"/>
                <a:ea typeface="Arial"/>
                <a:cs typeface="Arial"/>
              </a:defRPr>
            </a:pPr>
            <a:r>
              <a:rPr b="1" dirty="0">
                <a:solidFill>
                  <a:srgbClr val="1F497D"/>
                </a:solidFill>
              </a:rPr>
              <a:t>95% of samples</a:t>
            </a:r>
          </a:p>
          <a:p>
            <a:pPr lvl="1">
              <a:buNone/>
              <a:defRPr sz="2800">
                <a:solidFill>
                  <a:srgbClr val="111111"/>
                </a:solidFill>
                <a:latin typeface="Arial"/>
                <a:ea typeface="Arial"/>
                <a:cs typeface="Arial"/>
              </a:defRPr>
            </a:pPr>
            <a:r>
              <a:rPr b="1" dirty="0">
                <a:solidFill>
                  <a:srgbClr val="111111"/>
                </a:solidFill>
              </a:rPr>
              <a:t>KaeTE  ≥ 90.03%</a:t>
            </a:r>
          </a:p>
          <a:p>
            <a:pPr lvl="1">
              <a:spcAft>
                <a:spcPts val="18"/>
              </a:spcAft>
              <a:buNone/>
              <a:defRPr sz="2800">
                <a:solidFill>
                  <a:srgbClr val="111111"/>
                </a:solidFill>
                <a:latin typeface="Arial"/>
                <a:ea typeface="Arial"/>
                <a:cs typeface="Arial"/>
              </a:defRPr>
            </a:pPr>
            <a:r>
              <a:rPr dirty="0">
                <a:solidFill>
                  <a:srgbClr val="666666"/>
                </a:solidFill>
              </a:rPr>
              <a:t>Teal     ≥ 80.13%</a:t>
            </a:r>
          </a:p>
          <a:p>
            <a:pPr algn="l">
              <a:buNone/>
              <a:defRPr sz="2800">
                <a:solidFill>
                  <a:srgbClr val="111111"/>
                </a:solidFill>
                <a:latin typeface="Arial"/>
                <a:ea typeface="Arial"/>
                <a:cs typeface="Arial"/>
              </a:defRPr>
            </a:pPr>
            <a:r>
              <a:rPr sz="2200" dirty="0">
                <a:solidFill>
                  <a:srgbClr val="666666"/>
                </a:solidFill>
              </a:rPr>
              <a:t>20 unseen test topologies</a:t>
            </a:r>
          </a:p>
        </p:txBody>
      </p:sp>
      <p:sp>
        <p:nvSpPr>
          <p:cNvPr id="4" name="灯片编号占位符 3">
            <a:extLst>
              <a:ext uri="{FF2B5EF4-FFF2-40B4-BE49-F238E27FC236}">
                <a16:creationId xmlns:a16="http://schemas.microsoft.com/office/drawing/2014/main" id="{9DE31A06-073D-4843-9CBC-BF60C49F04AF}"/>
              </a:ext>
            </a:extLst>
          </p:cNvPr>
          <p:cNvSpPr>
            <a:spLocks noGrp="1"/>
          </p:cNvSpPr>
          <p:nvPr>
            <p:ph type="sldNum" idx="11"/>
          </p:nvPr>
        </p:nvSpPr>
        <p:spPr/>
        <p:txBody>
          <a:bodyPr/>
          <a:lstStyle/>
          <a:p>
            <a:pPr>
              <a:buNone/>
            </a:pPr>
            <a:fld id="{DB7BEEEC-A170-5376-2B6E-CB54687B0CB1}" type="slidenum">
              <a:t>10</a:t>
            </a:fld>
            <a:endParaRPr/>
          </a:p>
        </p:txBody>
      </p:sp>
      <p:pic>
        <p:nvPicPr>
          <p:cNvPr id="9" name="图片 8"/>
          <p:cNvPicPr>
            <a:picLocks noChangeAspect="1"/>
          </p:cNvPicPr>
          <p:nvPr/>
        </p:nvPicPr>
        <p:blipFill>
          <a:blip r:embed="rId3"/>
          <a:stretch/>
        </p:blipFill>
        <p:spPr>
          <a:xfrm>
            <a:off x="428625" y="1657350"/>
            <a:ext cx="7239000" cy="4343400"/>
          </a:xfrm>
          <a:prstGeom prst="rect">
            <a:avLst/>
          </a:prstGeom>
        </p:spPr>
      </p:pic>
    </p:spTree>
    <p:extLst>
      <p:ext uri="{BB962C8B-B14F-4D97-AF65-F5344CB8AC3E}">
        <p14:creationId xmlns:p14="http://schemas.microsoft.com/office/powerpoint/2010/main" val="3825878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27C738-F01A-4B2E-9FE3-73FC671A46E2}"/>
              </a:ext>
            </a:extLst>
          </p:cNvPr>
          <p:cNvSpPr>
            <a:spLocks noGrp="1"/>
          </p:cNvSpPr>
          <p:nvPr>
            <p:ph type="title"/>
          </p:nvPr>
        </p:nvSpPr>
        <p:spPr/>
        <p:txBody>
          <a:bodyPr/>
          <a:lstStyle/>
          <a:p>
            <a:r>
              <a:rPr lang="en-US" dirty="0"/>
              <a:t>Evaluation: static topology (GENAT)</a:t>
            </a:r>
            <a:endParaRPr dirty="0"/>
          </a:p>
        </p:txBody>
      </p:sp>
      <p:sp>
        <p:nvSpPr>
          <p:cNvPr id="3" name="内容占位符 2">
            <a:extLst>
              <a:ext uri="{FF2B5EF4-FFF2-40B4-BE49-F238E27FC236}">
                <a16:creationId xmlns:a16="http://schemas.microsoft.com/office/drawing/2014/main" id="{D04616B0-6461-4617-A179-9226499FFC0C}"/>
              </a:ext>
            </a:extLst>
          </p:cNvPr>
          <p:cNvSpPr>
            <a:spLocks noGrp="1"/>
          </p:cNvSpPr>
          <p:nvPr>
            <p:ph idx="1"/>
          </p:nvPr>
        </p:nvSpPr>
        <p:spPr>
          <a:xfrm>
            <a:off x="7667625" y="1781175"/>
            <a:ext cx="4350204" cy="4095750"/>
          </a:xfrm>
        </p:spPr>
        <p:txBody>
          <a:bodyPr wrap="square" lIns="76200" tIns="47625" rIns="76200" bIns="47625" anchor="t">
            <a:noAutofit/>
          </a:bodyPr>
          <a:lstStyle/>
          <a:p>
            <a:pPr algn="l">
              <a:buNone/>
              <a:defRPr sz="2800">
                <a:solidFill>
                  <a:srgbClr val="111111"/>
                </a:solidFill>
                <a:latin typeface="Arial"/>
                <a:ea typeface="Arial"/>
                <a:cs typeface="Arial"/>
              </a:defRPr>
            </a:pPr>
            <a:r>
              <a:rPr b="1" dirty="0">
                <a:solidFill>
                  <a:srgbClr val="1F497D"/>
                </a:solidFill>
              </a:rPr>
              <a:t>Minimum over tests</a:t>
            </a:r>
          </a:p>
          <a:p>
            <a:pPr lvl="1">
              <a:buNone/>
              <a:defRPr sz="2800">
                <a:solidFill>
                  <a:srgbClr val="111111"/>
                </a:solidFill>
                <a:latin typeface="Arial"/>
                <a:ea typeface="Arial"/>
                <a:cs typeface="Arial"/>
              </a:defRPr>
            </a:pPr>
            <a:r>
              <a:rPr b="1" dirty="0">
                <a:solidFill>
                  <a:srgbClr val="111111"/>
                </a:solidFill>
              </a:rPr>
              <a:t>KaeTE  &gt; 99.25%</a:t>
            </a:r>
          </a:p>
          <a:p>
            <a:pPr lvl="1">
              <a:buNone/>
              <a:defRPr sz="2800">
                <a:solidFill>
                  <a:srgbClr val="111111"/>
                </a:solidFill>
                <a:latin typeface="Arial"/>
                <a:ea typeface="Arial"/>
                <a:cs typeface="Arial"/>
              </a:defRPr>
            </a:pPr>
            <a:r>
              <a:rPr dirty="0">
                <a:solidFill>
                  <a:srgbClr val="666666"/>
                </a:solidFill>
              </a:rPr>
              <a:t>Teal       90.96%</a:t>
            </a:r>
          </a:p>
          <a:p>
            <a:pPr lvl="1">
              <a:spcAft>
                <a:spcPts val="22"/>
              </a:spcAft>
              <a:buNone/>
              <a:defRPr sz="2800">
                <a:solidFill>
                  <a:srgbClr val="111111"/>
                </a:solidFill>
                <a:latin typeface="Arial"/>
                <a:ea typeface="Arial"/>
                <a:cs typeface="Arial"/>
              </a:defRPr>
            </a:pPr>
            <a:r>
              <a:rPr dirty="0">
                <a:solidFill>
                  <a:srgbClr val="666666"/>
                </a:solidFill>
              </a:rPr>
              <a:t>DOTE    88.30%</a:t>
            </a:r>
          </a:p>
          <a:p>
            <a:pPr algn="l">
              <a:buNone/>
              <a:defRPr sz="2800">
                <a:solidFill>
                  <a:srgbClr val="111111"/>
                </a:solidFill>
                <a:latin typeface="Arial"/>
                <a:ea typeface="Arial"/>
                <a:cs typeface="Arial"/>
              </a:defRPr>
            </a:pPr>
            <a:r>
              <a:rPr b="1" dirty="0">
                <a:solidFill>
                  <a:srgbClr val="1F497D"/>
                </a:solidFill>
              </a:rPr>
              <a:t>Every KaeTE sample</a:t>
            </a:r>
          </a:p>
          <a:p>
            <a:pPr lvl="1">
              <a:buNone/>
              <a:defRPr sz="2800">
                <a:solidFill>
                  <a:srgbClr val="111111"/>
                </a:solidFill>
                <a:latin typeface="Arial"/>
                <a:ea typeface="Arial"/>
                <a:cs typeface="Arial"/>
              </a:defRPr>
            </a:pPr>
            <a:r>
              <a:rPr b="1" dirty="0">
                <a:solidFill>
                  <a:srgbClr val="111111"/>
                </a:solidFill>
              </a:rPr>
              <a:t>&gt; 99.25% of optimum</a:t>
            </a:r>
          </a:p>
        </p:txBody>
      </p:sp>
      <p:sp>
        <p:nvSpPr>
          <p:cNvPr id="4" name="灯片编号占位符 3">
            <a:extLst>
              <a:ext uri="{FF2B5EF4-FFF2-40B4-BE49-F238E27FC236}">
                <a16:creationId xmlns:a16="http://schemas.microsoft.com/office/drawing/2014/main" id="{9DE31A06-073D-4843-9CBC-BF60C49F04AF}"/>
              </a:ext>
            </a:extLst>
          </p:cNvPr>
          <p:cNvSpPr>
            <a:spLocks noGrp="1"/>
          </p:cNvSpPr>
          <p:nvPr>
            <p:ph type="sldNum" idx="11"/>
          </p:nvPr>
        </p:nvSpPr>
        <p:spPr/>
        <p:txBody>
          <a:bodyPr/>
          <a:lstStyle/>
          <a:p>
            <a:pPr>
              <a:buNone/>
            </a:pPr>
            <a:fld id="{30394428-F1DC-E5F6-DB0C-7DE31F3D8A23}" type="slidenum">
              <a:t>11</a:t>
            </a:fld>
            <a:endParaRPr/>
          </a:p>
        </p:txBody>
      </p:sp>
      <p:pic>
        <p:nvPicPr>
          <p:cNvPr id="9" name="图片 8"/>
          <p:cNvPicPr>
            <a:picLocks noChangeAspect="1"/>
          </p:cNvPicPr>
          <p:nvPr/>
        </p:nvPicPr>
        <p:blipFill>
          <a:blip r:embed="rId3"/>
          <a:stretch/>
        </p:blipFill>
        <p:spPr>
          <a:xfrm>
            <a:off x="428625" y="1657350"/>
            <a:ext cx="7239000" cy="4343400"/>
          </a:xfrm>
          <a:prstGeom prst="rect">
            <a:avLst/>
          </a:prstGeom>
        </p:spPr>
      </p:pic>
    </p:spTree>
    <p:extLst>
      <p:ext uri="{BB962C8B-B14F-4D97-AF65-F5344CB8AC3E}">
        <p14:creationId xmlns:p14="http://schemas.microsoft.com/office/powerpoint/2010/main" val="3825878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7B87D2-6839-4E87-91AE-26385546C187}"/>
              </a:ext>
            </a:extLst>
          </p:cNvPr>
          <p:cNvSpPr>
            <a:spLocks noGrp="1"/>
          </p:cNvSpPr>
          <p:nvPr>
            <p:ph type="title"/>
          </p:nvPr>
        </p:nvSpPr>
        <p:spPr/>
        <p:txBody>
          <a:bodyPr/>
          <a:lstStyle/>
          <a:p>
            <a:r>
              <a:rPr lang="en-US" dirty="0"/>
              <a:t>Conclusion</a:t>
            </a:r>
            <a:endParaRPr dirty="0"/>
          </a:p>
        </p:txBody>
      </p:sp>
      <p:sp>
        <p:nvSpPr>
          <p:cNvPr id="3" name="内容占位符 2">
            <a:extLst>
              <a:ext uri="{FF2B5EF4-FFF2-40B4-BE49-F238E27FC236}">
                <a16:creationId xmlns:a16="http://schemas.microsoft.com/office/drawing/2014/main" id="{17E7885F-1E61-458B-A78C-A8AB892070EC}"/>
              </a:ext>
            </a:extLst>
          </p:cNvPr>
          <p:cNvSpPr>
            <a:spLocks noGrp="1"/>
          </p:cNvSpPr>
          <p:nvPr>
            <p:ph idx="1"/>
          </p:nvPr>
        </p:nvSpPr>
        <p:spPr/>
        <p:txBody>
          <a:bodyPr wrap="square" lIns="95250" tIns="47625" rIns="95250" bIns="47625" anchor="t">
            <a:noAutofit/>
          </a:bodyPr>
          <a:lstStyle/>
          <a:p>
            <a:pPr marL="26" indent="-18" algn="l">
              <a:buChar char="➤"/>
              <a:defRPr sz="2800">
                <a:solidFill>
                  <a:srgbClr val="111111"/>
                </a:solidFill>
                <a:latin typeface="Arial"/>
                <a:ea typeface="Arial"/>
                <a:cs typeface="Arial"/>
              </a:defRPr>
            </a:pPr>
            <a:r>
              <a:rPr b="1" dirty="0">
                <a:latin typeface="Arial" panose="020B0604020202020204" pitchFamily="34" charset="0"/>
                <a:cs typeface="Arial" panose="020B0604020202020204" pitchFamily="34" charset="0"/>
              </a:rPr>
              <a:t>One practical target</a:t>
            </a:r>
            <a:endParaRPr lang="en-US" b="1" dirty="0">
              <a:latin typeface="Arial" panose="020B0604020202020204" pitchFamily="34" charset="0"/>
              <a:cs typeface="Arial" panose="020B0604020202020204" pitchFamily="34" charset="0"/>
            </a:endParaRPr>
          </a:p>
          <a:p>
            <a:pPr marL="400076" lvl="1" indent="-18">
              <a:buChar char="➤"/>
              <a:defRPr sz="2800">
                <a:solidFill>
                  <a:srgbClr val="111111"/>
                </a:solidFill>
                <a:latin typeface="Arial"/>
                <a:ea typeface="Arial"/>
                <a:cs typeface="Arial"/>
              </a:defRPr>
            </a:pPr>
            <a:r>
              <a:rPr dirty="0">
                <a:latin typeface="Arial" panose="020B0604020202020204" pitchFamily="34" charset="0"/>
                <a:cs typeface="Arial" panose="020B0604020202020204" pitchFamily="34" charset="0"/>
              </a:rPr>
              <a:t>dynamic conditions + throughput objective</a:t>
            </a:r>
          </a:p>
          <a:p>
            <a:pPr marL="26" indent="-18" algn="l">
              <a:buChar char="➤"/>
              <a:defRPr sz="2800">
                <a:solidFill>
                  <a:srgbClr val="111111"/>
                </a:solidFill>
                <a:latin typeface="Arial"/>
                <a:ea typeface="Arial"/>
                <a:cs typeface="Arial"/>
              </a:defRPr>
            </a:pPr>
            <a:r>
              <a:rPr b="1" dirty="0">
                <a:latin typeface="Arial" panose="020B0604020202020204" pitchFamily="34" charset="0"/>
                <a:cs typeface="Arial" panose="020B0604020202020204" pitchFamily="34" charset="0"/>
              </a:rPr>
              <a:t>Three complementary mechanisms</a:t>
            </a:r>
            <a:endParaRPr lang="en-US" b="1" dirty="0">
              <a:latin typeface="Arial" panose="020B0604020202020204" pitchFamily="34" charset="0"/>
              <a:cs typeface="Arial" panose="020B0604020202020204" pitchFamily="34" charset="0"/>
            </a:endParaRPr>
          </a:p>
          <a:p>
            <a:pPr marL="400076" lvl="1" indent="-18">
              <a:buChar char="➤"/>
              <a:defRPr sz="2800">
                <a:solidFill>
                  <a:srgbClr val="111111"/>
                </a:solidFill>
                <a:latin typeface="Arial"/>
                <a:ea typeface="Arial"/>
                <a:cs typeface="Arial"/>
              </a:defRPr>
            </a:pPr>
            <a:r>
              <a:rPr dirty="0">
                <a:latin typeface="Arial" panose="020B0604020202020204" pitchFamily="34" charset="0"/>
                <a:cs typeface="Arial" panose="020B0604020202020204" pitchFamily="34" charset="0"/>
              </a:rPr>
              <a:t>regularization · per-link L2O · feasibility scaling</a:t>
            </a:r>
          </a:p>
          <a:p>
            <a:pPr marL="26" indent="-18" algn="l">
              <a:buChar char="➤"/>
              <a:defRPr sz="2800">
                <a:solidFill>
                  <a:srgbClr val="111111"/>
                </a:solidFill>
                <a:latin typeface="Arial"/>
                <a:ea typeface="Arial"/>
                <a:cs typeface="Arial"/>
              </a:defRPr>
            </a:pPr>
            <a:r>
              <a:rPr b="1" dirty="0">
                <a:latin typeface="Arial" panose="020B0604020202020204" pitchFamily="34" charset="0"/>
                <a:cs typeface="Arial" panose="020B0604020202020204" pitchFamily="34" charset="0"/>
              </a:rPr>
              <a:t>Evidence across both regimes</a:t>
            </a:r>
            <a:endParaRPr lang="en-US" b="1" dirty="0">
              <a:latin typeface="Arial" panose="020B0604020202020204" pitchFamily="34" charset="0"/>
              <a:cs typeface="Arial" panose="020B0604020202020204" pitchFamily="34" charset="0"/>
            </a:endParaRPr>
          </a:p>
          <a:p>
            <a:pPr marL="400076" lvl="1" indent="-18">
              <a:buChar char="➤"/>
              <a:defRPr sz="2800">
                <a:solidFill>
                  <a:srgbClr val="111111"/>
                </a:solidFill>
                <a:latin typeface="Arial"/>
                <a:ea typeface="Arial"/>
                <a:cs typeface="Arial"/>
              </a:defRPr>
            </a:pPr>
            <a:r>
              <a:rPr lang="en-US" dirty="0">
                <a:solidFill>
                  <a:srgbClr val="111111"/>
                </a:solidFill>
                <a:latin typeface="Arial" panose="020B0604020202020204" pitchFamily="34" charset="0"/>
                <a:cs typeface="Arial" panose="020B0604020202020204" pitchFamily="34" charset="0"/>
              </a:rPr>
              <a:t>better</a:t>
            </a:r>
            <a:r>
              <a:rPr dirty="0">
                <a:solidFill>
                  <a:srgbClr val="111111"/>
                </a:solidFill>
                <a:latin typeface="Arial" panose="020B0604020202020204" pitchFamily="34" charset="0"/>
                <a:cs typeface="Arial" panose="020B0604020202020204" pitchFamily="34" charset="0"/>
              </a:rPr>
              <a:t> DynGEANT tails</a:t>
            </a:r>
            <a:r>
              <a:rPr lang="en-US" dirty="0">
                <a:solidFill>
                  <a:srgbClr val="111111"/>
                </a:solidFill>
                <a:latin typeface="Arial" panose="020B0604020202020204" pitchFamily="34" charset="0"/>
                <a:cs typeface="Arial" panose="020B0604020202020204" pitchFamily="34" charset="0"/>
              </a:rPr>
              <a:t>;</a:t>
            </a:r>
            <a:r>
              <a:rPr dirty="0">
                <a:solidFill>
                  <a:srgbClr val="111111"/>
                </a:solidFill>
                <a:latin typeface="Arial" panose="020B0604020202020204" pitchFamily="34" charset="0"/>
                <a:cs typeface="Arial" panose="020B0604020202020204" pitchFamily="34" charset="0"/>
              </a:rPr>
              <a:t> &gt;99.25% on GEANT</a:t>
            </a:r>
          </a:p>
          <a:p>
            <a:pPr marL="26" indent="-18" algn="l">
              <a:buChar char="➤"/>
              <a:defRPr sz="2800">
                <a:solidFill>
                  <a:srgbClr val="111111"/>
                </a:solidFill>
                <a:latin typeface="Arial"/>
                <a:ea typeface="Arial"/>
                <a:cs typeface="Arial"/>
              </a:defRPr>
            </a:pPr>
            <a:r>
              <a:rPr b="1" dirty="0">
                <a:latin typeface="Arial" panose="020B0604020202020204" pitchFamily="34" charset="0"/>
                <a:cs typeface="Arial" panose="020B0604020202020204" pitchFamily="34" charset="0"/>
              </a:rPr>
              <a:t>Takeaway</a:t>
            </a:r>
            <a:r>
              <a:rPr lang="zh-CN" altLang="en-US" b="1" dirty="0">
                <a:latin typeface="Arial" panose="020B0604020202020204" pitchFamily="34" charset="0"/>
                <a:cs typeface="Arial" panose="020B0604020202020204" pitchFamily="34" charset="0"/>
              </a:rPr>
              <a:t>：</a:t>
            </a:r>
            <a:r>
              <a:rPr sz="2400" dirty="0">
                <a:latin typeface="Arial" panose="020B0604020202020204" pitchFamily="34" charset="0"/>
                <a:cs typeface="Arial" panose="020B0604020202020204" pitchFamily="34" charset="0"/>
              </a:rPr>
              <a:t>optimization structure + learned updates</a:t>
            </a:r>
          </a:p>
        </p:txBody>
      </p:sp>
      <p:sp>
        <p:nvSpPr>
          <p:cNvPr id="4" name="灯片编号占位符 3">
            <a:extLst>
              <a:ext uri="{FF2B5EF4-FFF2-40B4-BE49-F238E27FC236}">
                <a16:creationId xmlns:a16="http://schemas.microsoft.com/office/drawing/2014/main" id="{677B90DB-D5D9-4172-8DAD-BA47C267CE3D}"/>
              </a:ext>
            </a:extLst>
          </p:cNvPr>
          <p:cNvSpPr>
            <a:spLocks noGrp="1"/>
          </p:cNvSpPr>
          <p:nvPr>
            <p:ph type="sldNum" idx="11"/>
          </p:nvPr>
        </p:nvSpPr>
        <p:spPr/>
        <p:txBody>
          <a:bodyPr/>
          <a:lstStyle/>
          <a:p>
            <a:pPr>
              <a:buNone/>
            </a:pPr>
            <a:fld id="{4DB16885-0D3F-A391-B669-3211DB3B26E8}" type="slidenum">
              <a:t>12</a:t>
            </a:fld>
            <a:endParaRPr/>
          </a:p>
        </p:txBody>
      </p:sp>
      <p:sp>
        <p:nvSpPr>
          <p:cNvPr id="8" name="文本框 7">
            <a:extLst>
              <a:ext uri="{FF2B5EF4-FFF2-40B4-BE49-F238E27FC236}">
                <a16:creationId xmlns:a16="http://schemas.microsoft.com/office/drawing/2014/main" id="{49BBE4FF-E975-4865-9E9D-18CE1A10A104}"/>
              </a:ext>
            </a:extLst>
          </p:cNvPr>
          <p:cNvSpPr>
            <a:spLocks noGrp="1"/>
          </p:cNvSpPr>
          <p:nvPr/>
        </p:nvSpPr>
        <p:spPr>
          <a:xfrm>
            <a:off x="1200589" y="6198256"/>
            <a:ext cx="9790822" cy="523220"/>
          </a:xfrm>
          <a:prstGeom prst="rect">
            <a:avLst/>
          </a:prstGeom>
          <a:noFill/>
        </p:spPr>
        <p:txBody>
          <a:bodyPr wrap="square" lIns="95250" tIns="47625" rIns="95250" bIns="47625" anchor="ctr">
            <a:noAutofit/>
          </a:bodyPr>
          <a:lstStyle/>
          <a:p>
            <a:pPr algn="ctr">
              <a:buNone/>
              <a:defRPr sz="2400" b="1">
                <a:solidFill>
                  <a:srgbClr val="1F497D"/>
                </a:solidFill>
                <a:latin typeface="Arial"/>
                <a:ea typeface="Arial"/>
                <a:cs typeface="Arial"/>
              </a:defRPr>
            </a:pPr>
            <a:r>
              <a:rPr sz="2400" b="1" dirty="0">
                <a:solidFill>
                  <a:srgbClr val="1F497D"/>
                </a:solidFill>
                <a:latin typeface="Arial"/>
                <a:ea typeface="Arial"/>
                <a:cs typeface="Arial"/>
              </a:rPr>
              <a:t>fast  ·  adaptive  ·  capacity-safe split ratios</a:t>
            </a:r>
          </a:p>
        </p:txBody>
      </p:sp>
    </p:spTree>
    <p:extLst>
      <p:ext uri="{BB962C8B-B14F-4D97-AF65-F5344CB8AC3E}">
        <p14:creationId xmlns:p14="http://schemas.microsoft.com/office/powerpoint/2010/main" val="714025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33EF3A-D5C7-0639-F472-62F7DD43F62F}"/>
              </a:ext>
            </a:extLst>
          </p:cNvPr>
          <p:cNvSpPr>
            <a:spLocks noGrp="1"/>
          </p:cNvSpPr>
          <p:nvPr>
            <p:ph type="title"/>
          </p:nvPr>
        </p:nvSpPr>
        <p:spPr/>
        <p:txBody>
          <a:bodyPr/>
          <a:lstStyle/>
          <a:p>
            <a:r>
              <a:rPr kumimoji="1" lang="en-US" altLang="zh-CN" dirty="0"/>
              <a:t>Backup#1</a:t>
            </a:r>
            <a:endParaRPr kumimoji="1" lang="zh-CN" altLang="en-US" dirty="0"/>
          </a:p>
        </p:txBody>
      </p:sp>
      <p:sp>
        <p:nvSpPr>
          <p:cNvPr id="3" name="内容占位符 2">
            <a:extLst>
              <a:ext uri="{FF2B5EF4-FFF2-40B4-BE49-F238E27FC236}">
                <a16:creationId xmlns:a16="http://schemas.microsoft.com/office/drawing/2014/main" id="{FA8ECD7B-5181-3AF4-7895-0376A3AEC0AB}"/>
              </a:ext>
            </a:extLst>
          </p:cNvPr>
          <p:cNvSpPr>
            <a:spLocks noGrp="1"/>
          </p:cNvSpPr>
          <p:nvPr>
            <p:ph idx="1"/>
          </p:nvPr>
        </p:nvSpPr>
        <p:spPr>
          <a:xfrm>
            <a:off x="609600" y="1345087"/>
            <a:ext cx="10972800" cy="1096167"/>
          </a:xfrm>
        </p:spPr>
        <p:txBody>
          <a:bodyPr/>
          <a:lstStyle/>
          <a:p>
            <a:r>
              <a:rPr kumimoji="1" lang="en-US" altLang="zh-CN" dirty="0"/>
              <a:t>Computation overhead </a:t>
            </a:r>
          </a:p>
          <a:p>
            <a:pPr lvl="1"/>
            <a:r>
              <a:rPr kumimoji="1" lang="en-US" altLang="zh-CN" dirty="0"/>
              <a:t>On large topology, the computation overhead of KaeTE is close to Teal.</a:t>
            </a:r>
          </a:p>
          <a:p>
            <a:endParaRPr kumimoji="1" lang="zh-CN" altLang="en-US" dirty="0"/>
          </a:p>
        </p:txBody>
      </p:sp>
      <p:sp>
        <p:nvSpPr>
          <p:cNvPr id="4" name="灯片编号占位符 3">
            <a:extLst>
              <a:ext uri="{FF2B5EF4-FFF2-40B4-BE49-F238E27FC236}">
                <a16:creationId xmlns:a16="http://schemas.microsoft.com/office/drawing/2014/main" id="{C78818ED-9E9B-72D6-33C9-32E078995866}"/>
              </a:ext>
            </a:extLst>
          </p:cNvPr>
          <p:cNvSpPr>
            <a:spLocks noGrp="1"/>
          </p:cNvSpPr>
          <p:nvPr>
            <p:ph type="sldNum" idx="11"/>
          </p:nvPr>
        </p:nvSpPr>
        <p:spPr/>
        <p:txBody>
          <a:bodyPr/>
          <a:lstStyle/>
          <a:p>
            <a:pPr>
              <a:buNone/>
            </a:pPr>
            <a:fld id="{3FFE790D-BCFB-4008-9260-CA63AEE325FD}" type="slidenum">
              <a:rPr lang="en-US" altLang="zh-CN" smtClean="0"/>
              <a:t>13</a:t>
            </a:fld>
            <a:endParaRPr lang="en-US" altLang="zh-CN"/>
          </a:p>
        </p:txBody>
      </p:sp>
      <p:pic>
        <p:nvPicPr>
          <p:cNvPr id="6" name="图片 5">
            <a:extLst>
              <a:ext uri="{FF2B5EF4-FFF2-40B4-BE49-F238E27FC236}">
                <a16:creationId xmlns:a16="http://schemas.microsoft.com/office/drawing/2014/main" id="{75BCD630-BF8A-E4C6-C471-E6B5F78570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3939" y="2696368"/>
            <a:ext cx="6655991" cy="2748280"/>
          </a:xfrm>
          <a:prstGeom prst="rect">
            <a:avLst/>
          </a:prstGeom>
        </p:spPr>
      </p:pic>
    </p:spTree>
    <p:extLst>
      <p:ext uri="{BB962C8B-B14F-4D97-AF65-F5344CB8AC3E}">
        <p14:creationId xmlns:p14="http://schemas.microsoft.com/office/powerpoint/2010/main" val="3396843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E1F79D-08DC-A124-44BB-3435ECF5E233}"/>
              </a:ext>
            </a:extLst>
          </p:cNvPr>
          <p:cNvSpPr>
            <a:spLocks noGrp="1"/>
          </p:cNvSpPr>
          <p:nvPr>
            <p:ph type="title"/>
          </p:nvPr>
        </p:nvSpPr>
        <p:spPr/>
        <p:txBody>
          <a:bodyPr/>
          <a:lstStyle/>
          <a:p>
            <a:r>
              <a:rPr kumimoji="1" lang="en-US" altLang="zh-CN" dirty="0"/>
              <a:t>Backup#2</a:t>
            </a:r>
            <a:endParaRPr kumimoji="1"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76805DA1-89DE-EA23-489A-1F5875CB9D6F}"/>
                  </a:ext>
                </a:extLst>
              </p:cNvPr>
              <p:cNvSpPr>
                <a:spLocks noGrp="1"/>
              </p:cNvSpPr>
              <p:nvPr>
                <p:ph idx="1"/>
              </p:nvPr>
            </p:nvSpPr>
            <p:spPr/>
            <p:txBody>
              <a:bodyPr/>
              <a:lstStyle/>
              <a:p>
                <a:r>
                  <a:rPr kumimoji="1" lang="en-US" altLang="zh-CN" dirty="0"/>
                  <a:t>Why the regularized problem can approximate the primal problem well?</a:t>
                </a:r>
              </a:p>
              <a:p>
                <a:pPr lvl="1"/>
                <a:r>
                  <a:rPr kumimoji="1" lang="en-US" altLang="zh-CN" dirty="0"/>
                  <a:t>One can always closely approximate the origin problem with a small enough regularization coefficient </a:t>
                </a:r>
                <a14:m>
                  <m:oMath xmlns:m="http://schemas.openxmlformats.org/officeDocument/2006/math">
                    <m:r>
                      <a:rPr kumimoji="1" lang="en-US" altLang="zh-CN" i="1" smtClean="0">
                        <a:latin typeface="Cambria Math" panose="02040503050406030204" pitchFamily="18" charset="0"/>
                        <a:ea typeface="Cambria Math" panose="02040503050406030204" pitchFamily="18" charset="0"/>
                      </a:rPr>
                      <m:t>𝜏</m:t>
                    </m:r>
                  </m:oMath>
                </a14:m>
                <a:r>
                  <a:rPr kumimoji="1" lang="en-US" altLang="zh-CN" dirty="0"/>
                  <a:t>.</a:t>
                </a:r>
              </a:p>
            </p:txBody>
          </p:sp>
        </mc:Choice>
        <mc:Fallback xmlns="">
          <p:sp>
            <p:nvSpPr>
              <p:cNvPr id="3" name="内容占位符 2">
                <a:extLst>
                  <a:ext uri="{FF2B5EF4-FFF2-40B4-BE49-F238E27FC236}">
                    <a16:creationId xmlns:a16="http://schemas.microsoft.com/office/drawing/2014/main" id="{76805DA1-89DE-EA23-489A-1F5875CB9D6F}"/>
                  </a:ext>
                </a:extLst>
              </p:cNvPr>
              <p:cNvSpPr>
                <a:spLocks noGrp="1" noRot="1" noChangeAspect="1" noMove="1" noResize="1" noEditPoints="1" noAdjustHandles="1" noChangeArrowheads="1" noChangeShapeType="1" noTextEdit="1"/>
              </p:cNvSpPr>
              <p:nvPr>
                <p:ph idx="1"/>
              </p:nvPr>
            </p:nvSpPr>
            <p:spPr>
              <a:blipFill>
                <a:blip r:embed="rId2"/>
                <a:stretch>
                  <a:fillRect l="-1040" t="-1681" r="-1040"/>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0C6DCF7C-192C-62D1-BD4C-F5B67D6B4ADF}"/>
              </a:ext>
            </a:extLst>
          </p:cNvPr>
          <p:cNvSpPr>
            <a:spLocks noGrp="1"/>
          </p:cNvSpPr>
          <p:nvPr>
            <p:ph type="sldNum" idx="11"/>
          </p:nvPr>
        </p:nvSpPr>
        <p:spPr/>
        <p:txBody>
          <a:bodyPr/>
          <a:lstStyle/>
          <a:p>
            <a:pPr>
              <a:buNone/>
            </a:pPr>
            <a:fld id="{3FFE790D-BCFB-4008-9260-CA63AEE325FD}" type="slidenum">
              <a:rPr lang="en-US" altLang="zh-CN" smtClean="0"/>
              <a:t>14</a:t>
            </a:fld>
            <a:endParaRPr lang="en-US" altLang="zh-CN"/>
          </a:p>
        </p:txBody>
      </p:sp>
    </p:spTree>
    <p:extLst>
      <p:ext uri="{BB962C8B-B14F-4D97-AF65-F5344CB8AC3E}">
        <p14:creationId xmlns:p14="http://schemas.microsoft.com/office/powerpoint/2010/main" val="3552081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65AE26-8C17-4240-8A0A-0F5E5887AFFE}"/>
              </a:ext>
            </a:extLst>
          </p:cNvPr>
          <p:cNvSpPr>
            <a:spLocks noGrp="1"/>
          </p:cNvSpPr>
          <p:nvPr>
            <p:ph type="title"/>
          </p:nvPr>
        </p:nvSpPr>
        <p:spPr/>
        <p:txBody>
          <a:bodyPr/>
          <a:lstStyle/>
          <a:p>
            <a:r>
              <a:rPr lang="en-US" dirty="0"/>
              <a:t>Traffic Engineering (TE)</a:t>
            </a:r>
            <a:endParaRPr dirty="0"/>
          </a:p>
        </p:txBody>
      </p:sp>
      <p:sp>
        <p:nvSpPr>
          <p:cNvPr id="3" name="内容占位符 2">
            <a:extLst>
              <a:ext uri="{FF2B5EF4-FFF2-40B4-BE49-F238E27FC236}">
                <a16:creationId xmlns:a16="http://schemas.microsoft.com/office/drawing/2014/main" id="{6C04C678-CB5F-4A00-B40B-2A3E97EC7193}"/>
              </a:ext>
            </a:extLst>
          </p:cNvPr>
          <p:cNvSpPr>
            <a:spLocks noGrp="1"/>
          </p:cNvSpPr>
          <p:nvPr>
            <p:ph idx="1"/>
          </p:nvPr>
        </p:nvSpPr>
        <p:spPr>
          <a:xfrm>
            <a:off x="609599" y="1666876"/>
            <a:ext cx="4886325" cy="3486150"/>
          </a:xfrm>
        </p:spPr>
        <p:txBody>
          <a:bodyPr wrap="square" lIns="95250" tIns="47625" rIns="95250" bIns="47625" anchor="t">
            <a:noAutofit/>
          </a:bodyPr>
          <a:lstStyle/>
          <a:p>
            <a:pPr marL="28" indent="-18" algn="l">
              <a:spcAft>
                <a:spcPts val="18"/>
              </a:spcAft>
              <a:buChar char="•"/>
              <a:defRPr sz="2800">
                <a:solidFill>
                  <a:srgbClr val="111111"/>
                </a:solidFill>
                <a:latin typeface="Arial"/>
                <a:ea typeface="Arial"/>
                <a:cs typeface="Arial"/>
              </a:defRPr>
            </a:pPr>
            <a:r>
              <a:t>Take topology, capacities, and the traffic matrix</a:t>
            </a:r>
          </a:p>
          <a:p>
            <a:pPr marL="28" indent="-18" algn="l">
              <a:spcAft>
                <a:spcPts val="18"/>
              </a:spcAft>
              <a:buChar char="•"/>
              <a:defRPr sz="2800">
                <a:solidFill>
                  <a:srgbClr val="111111"/>
                </a:solidFill>
                <a:latin typeface="Arial"/>
                <a:ea typeface="Arial"/>
                <a:cs typeface="Arial"/>
              </a:defRPr>
            </a:pPr>
            <a:r>
              <a:t>Choose split ratios over a small candidate path set</a:t>
            </a:r>
          </a:p>
          <a:p>
            <a:pPr marL="28" indent="-18" algn="l">
              <a:buChar char="•"/>
              <a:defRPr sz="2800">
                <a:solidFill>
                  <a:srgbClr val="111111"/>
                </a:solidFill>
                <a:latin typeface="Arial"/>
                <a:ea typeface="Arial"/>
                <a:cs typeface="Arial"/>
              </a:defRPr>
            </a:pPr>
            <a:r>
              <a:t>Maximize admitted traffic without </a:t>
            </a:r>
            <a:r>
              <a:rPr b="1">
                <a:solidFill>
                  <a:srgbClr val="111111"/>
                </a:solidFill>
              </a:rPr>
              <a:t>overloading links</a:t>
            </a:r>
          </a:p>
        </p:txBody>
      </p:sp>
      <p:sp>
        <p:nvSpPr>
          <p:cNvPr id="4" name="灯片编号占位符 3">
            <a:extLst>
              <a:ext uri="{FF2B5EF4-FFF2-40B4-BE49-F238E27FC236}">
                <a16:creationId xmlns:a16="http://schemas.microsoft.com/office/drawing/2014/main" id="{8012C7CC-B0A0-4E73-B3A1-59BA2BFBC806}"/>
              </a:ext>
            </a:extLst>
          </p:cNvPr>
          <p:cNvSpPr>
            <a:spLocks noGrp="1"/>
          </p:cNvSpPr>
          <p:nvPr>
            <p:ph type="sldNum" idx="11"/>
          </p:nvPr>
        </p:nvSpPr>
        <p:spPr/>
        <p:txBody>
          <a:bodyPr/>
          <a:lstStyle/>
          <a:p>
            <a:pPr>
              <a:buNone/>
            </a:pPr>
            <a:fld id="{E2598689-54C9-18A7-3A19-ED76AA08988F}" type="slidenum">
              <a:t>2</a:t>
            </a:fld>
            <a:endParaRPr/>
          </a:p>
        </p:txBody>
      </p:sp>
      <p:sp>
        <p:nvSpPr>
          <p:cNvPr id="5" name="右箭头 4">
            <a:extLst>
              <a:ext uri="{FF2B5EF4-FFF2-40B4-BE49-F238E27FC236}">
                <a16:creationId xmlns:a16="http://schemas.microsoft.com/office/drawing/2014/main" id="{DA877027-A811-4595-ABE1-9D9AFC692D6F}"/>
              </a:ext>
            </a:extLst>
          </p:cNvPr>
          <p:cNvSpPr>
            <a:spLocks noGrp="1"/>
          </p:cNvSpPr>
          <p:nvPr/>
        </p:nvSpPr>
        <p:spPr>
          <a:xfrm>
            <a:off x="7677150" y="2533650"/>
            <a:ext cx="685800" cy="514350"/>
          </a:xfrm>
          <a:prstGeom prst="rightArrow">
            <a:avLst/>
          </a:prstGeom>
          <a:solidFill>
            <a:srgbClr val="4BACC6"/>
          </a:solidFill>
          <a:ln w="9525">
            <a:solidFill>
              <a:srgbClr val="1F497D"/>
            </a:solidFill>
            <a:prstDash val="solid"/>
          </a:ln>
        </p:spPr>
      </p:sp>
      <p:sp>
        <p:nvSpPr>
          <p:cNvPr id="6" name="右箭头 5">
            <a:extLst>
              <a:ext uri="{FF2B5EF4-FFF2-40B4-BE49-F238E27FC236}">
                <a16:creationId xmlns:a16="http://schemas.microsoft.com/office/drawing/2014/main" id="{A570582E-405F-4471-AC60-40DD4FDD94FD}"/>
              </a:ext>
            </a:extLst>
          </p:cNvPr>
          <p:cNvSpPr>
            <a:spLocks noGrp="1"/>
          </p:cNvSpPr>
          <p:nvPr/>
        </p:nvSpPr>
        <p:spPr>
          <a:xfrm>
            <a:off x="10001250" y="2533650"/>
            <a:ext cx="685800" cy="514350"/>
          </a:xfrm>
          <a:prstGeom prst="rightArrow">
            <a:avLst/>
          </a:prstGeom>
          <a:solidFill>
            <a:srgbClr val="4BACC6"/>
          </a:solidFill>
          <a:ln w="9525">
            <a:solidFill>
              <a:srgbClr val="1F497D"/>
            </a:solidFill>
            <a:prstDash val="solid"/>
          </a:ln>
        </p:spPr>
      </p:sp>
      <p:sp>
        <p:nvSpPr>
          <p:cNvPr id="7" name="te-input-topology">
            <a:extLst>
              <a:ext uri="{FF2B5EF4-FFF2-40B4-BE49-F238E27FC236}">
                <a16:creationId xmlns:a16="http://schemas.microsoft.com/office/drawing/2014/main" id="{A3293DC7-7D7F-487C-B0C7-2A1B5ED58E84}"/>
              </a:ext>
            </a:extLst>
          </p:cNvPr>
          <p:cNvSpPr>
            <a:spLocks noGrp="1"/>
          </p:cNvSpPr>
          <p:nvPr/>
        </p:nvSpPr>
        <p:spPr>
          <a:xfrm>
            <a:off x="5667375" y="1885950"/>
            <a:ext cx="2000250" cy="704850"/>
          </a:xfrm>
          <a:prstGeom prst="roundRect">
            <a:avLst>
              <a:gd name="adj" fmla="val 13514"/>
            </a:avLst>
          </a:prstGeom>
          <a:solidFill>
            <a:srgbClr val="EAF3F8"/>
          </a:solidFill>
          <a:ln w="14288">
            <a:solidFill>
              <a:srgbClr val="1F497D"/>
            </a:solidFill>
            <a:prstDash val="solid"/>
          </a:ln>
        </p:spPr>
        <p:txBody>
          <a:bodyPr wrap="square" lIns="95250" tIns="76200" rIns="95250" bIns="76200" anchor="ctr">
            <a:normAutofit fontScale="87966" lnSpcReduction="10000"/>
          </a:bodyPr>
          <a:lstStyle/>
          <a:p>
            <a:pPr algn="ctr">
              <a:buNone/>
              <a:defRPr sz="2025" b="1">
                <a:solidFill>
                  <a:srgbClr val="1F497D"/>
                </a:solidFill>
                <a:latin typeface="Arial"/>
                <a:ea typeface="Arial"/>
                <a:cs typeface="Arial"/>
              </a:defRPr>
            </a:pPr>
            <a:r>
              <a:rPr sz="2025" b="1">
                <a:solidFill>
                  <a:srgbClr val="1F497D"/>
                </a:solidFill>
                <a:latin typeface="Arial"/>
                <a:ea typeface="Arial"/>
                <a:cs typeface="Arial"/>
              </a:rPr>
              <a:t>Topology +</a:t>
            </a:r>
          </a:p>
          <a:p>
            <a:pPr algn="ctr">
              <a:buNone/>
              <a:defRPr sz="2025" b="1">
                <a:solidFill>
                  <a:srgbClr val="1F497D"/>
                </a:solidFill>
                <a:latin typeface="Arial"/>
                <a:ea typeface="Arial"/>
                <a:cs typeface="Arial"/>
              </a:defRPr>
            </a:pPr>
            <a:r>
              <a:rPr sz="2025" b="1">
                <a:solidFill>
                  <a:srgbClr val="1F497D"/>
                </a:solidFill>
                <a:latin typeface="Arial"/>
                <a:ea typeface="Arial"/>
                <a:cs typeface="Arial"/>
              </a:rPr>
              <a:t>capacities</a:t>
            </a:r>
          </a:p>
        </p:txBody>
      </p:sp>
      <p:sp>
        <p:nvSpPr>
          <p:cNvPr id="8" name="te-input-demand">
            <a:extLst>
              <a:ext uri="{FF2B5EF4-FFF2-40B4-BE49-F238E27FC236}">
                <a16:creationId xmlns:a16="http://schemas.microsoft.com/office/drawing/2014/main" id="{79E3C5ED-1D23-4850-B78B-46AACCF3FFA2}"/>
              </a:ext>
            </a:extLst>
          </p:cNvPr>
          <p:cNvSpPr>
            <a:spLocks noGrp="1"/>
          </p:cNvSpPr>
          <p:nvPr/>
        </p:nvSpPr>
        <p:spPr>
          <a:xfrm>
            <a:off x="5667375" y="3048000"/>
            <a:ext cx="2000250" cy="704850"/>
          </a:xfrm>
          <a:prstGeom prst="roundRect">
            <a:avLst>
              <a:gd name="adj" fmla="val 13514"/>
            </a:avLst>
          </a:prstGeom>
          <a:solidFill>
            <a:srgbClr val="EAF3F8"/>
          </a:solidFill>
          <a:ln w="14288">
            <a:solidFill>
              <a:srgbClr val="1F497D"/>
            </a:solidFill>
            <a:prstDash val="solid"/>
          </a:ln>
        </p:spPr>
        <p:txBody>
          <a:bodyPr wrap="square" lIns="95250" tIns="76200" rIns="95250" bIns="76200" anchor="ctr">
            <a:normAutofit fontScale="87966" lnSpcReduction="10000"/>
          </a:bodyPr>
          <a:lstStyle/>
          <a:p>
            <a:pPr algn="ctr">
              <a:buNone/>
              <a:defRPr sz="2025" b="1">
                <a:solidFill>
                  <a:srgbClr val="1F497D"/>
                </a:solidFill>
                <a:latin typeface="Arial"/>
                <a:ea typeface="Arial"/>
                <a:cs typeface="Arial"/>
              </a:defRPr>
            </a:pPr>
            <a:r>
              <a:rPr sz="2025" b="1">
                <a:solidFill>
                  <a:srgbClr val="1F497D"/>
                </a:solidFill>
                <a:latin typeface="Arial"/>
                <a:ea typeface="Arial"/>
                <a:cs typeface="Arial"/>
              </a:rPr>
              <a:t>Traffic</a:t>
            </a:r>
          </a:p>
          <a:p>
            <a:pPr algn="ctr">
              <a:buNone/>
              <a:defRPr sz="2025" b="1">
                <a:solidFill>
                  <a:srgbClr val="1F497D"/>
                </a:solidFill>
                <a:latin typeface="Arial"/>
                <a:ea typeface="Arial"/>
                <a:cs typeface="Arial"/>
              </a:defRPr>
            </a:pPr>
            <a:r>
              <a:rPr sz="2025" b="1">
                <a:solidFill>
                  <a:srgbClr val="1F497D"/>
                </a:solidFill>
                <a:latin typeface="Arial"/>
                <a:ea typeface="Arial"/>
                <a:cs typeface="Arial"/>
              </a:rPr>
              <a:t>matrix</a:t>
            </a:r>
          </a:p>
        </p:txBody>
      </p:sp>
      <p:sp>
        <p:nvSpPr>
          <p:cNvPr id="9" name="te-solver">
            <a:extLst>
              <a:ext uri="{FF2B5EF4-FFF2-40B4-BE49-F238E27FC236}">
                <a16:creationId xmlns:a16="http://schemas.microsoft.com/office/drawing/2014/main" id="{C459C41C-46DB-40CF-BFBD-18E9167A6AEA}"/>
              </a:ext>
            </a:extLst>
          </p:cNvPr>
          <p:cNvSpPr>
            <a:spLocks noGrp="1"/>
          </p:cNvSpPr>
          <p:nvPr/>
        </p:nvSpPr>
        <p:spPr>
          <a:xfrm>
            <a:off x="8315325" y="2171700"/>
            <a:ext cx="1714500" cy="1238250"/>
          </a:xfrm>
          <a:prstGeom prst="roundRect">
            <a:avLst>
              <a:gd name="adj" fmla="val 7692"/>
            </a:avLst>
          </a:prstGeom>
          <a:solidFill>
            <a:srgbClr val="FFFFFF"/>
          </a:solidFill>
          <a:ln w="19050">
            <a:solidFill>
              <a:srgbClr val="1F497D"/>
            </a:solidFill>
            <a:prstDash val="solid"/>
          </a:ln>
        </p:spPr>
        <p:txBody>
          <a:bodyPr wrap="square" lIns="95250" tIns="76200" rIns="95250" bIns="76200" anchor="ctr">
            <a:normAutofit/>
          </a:bodyPr>
          <a:lstStyle/>
          <a:p>
            <a:pPr algn="ctr">
              <a:buNone/>
              <a:defRPr sz="2550" b="1">
                <a:solidFill>
                  <a:srgbClr val="1F497D"/>
                </a:solidFill>
                <a:latin typeface="Arial"/>
                <a:ea typeface="Arial"/>
                <a:cs typeface="Arial"/>
              </a:defRPr>
            </a:pPr>
            <a:r>
              <a:rPr sz="2550" b="1">
                <a:solidFill>
                  <a:srgbClr val="1F497D"/>
                </a:solidFill>
                <a:latin typeface="Arial"/>
                <a:ea typeface="Arial"/>
                <a:cs typeface="Arial"/>
              </a:rPr>
              <a:t>TE</a:t>
            </a:r>
          </a:p>
          <a:p>
            <a:pPr algn="ctr">
              <a:buNone/>
              <a:defRPr sz="2550" b="1">
                <a:solidFill>
                  <a:srgbClr val="1F497D"/>
                </a:solidFill>
                <a:latin typeface="Arial"/>
                <a:ea typeface="Arial"/>
                <a:cs typeface="Arial"/>
              </a:defRPr>
            </a:pPr>
            <a:r>
              <a:rPr sz="2550" b="1">
                <a:solidFill>
                  <a:srgbClr val="1F497D"/>
                </a:solidFill>
                <a:latin typeface="Arial"/>
                <a:ea typeface="Arial"/>
                <a:cs typeface="Arial"/>
              </a:rPr>
              <a:t>solver</a:t>
            </a:r>
          </a:p>
        </p:txBody>
      </p:sp>
      <p:sp>
        <p:nvSpPr>
          <p:cNvPr id="10" name="te-output">
            <a:extLst>
              <a:ext uri="{FF2B5EF4-FFF2-40B4-BE49-F238E27FC236}">
                <a16:creationId xmlns:a16="http://schemas.microsoft.com/office/drawing/2014/main" id="{21D03AA0-4D8C-4FC5-B726-8165E0707C50}"/>
              </a:ext>
            </a:extLst>
          </p:cNvPr>
          <p:cNvSpPr>
            <a:spLocks noGrp="1"/>
          </p:cNvSpPr>
          <p:nvPr/>
        </p:nvSpPr>
        <p:spPr>
          <a:xfrm>
            <a:off x="10620375" y="2171700"/>
            <a:ext cx="1143000" cy="1238250"/>
          </a:xfrm>
          <a:prstGeom prst="roundRect">
            <a:avLst>
              <a:gd name="adj" fmla="val 8333"/>
            </a:avLst>
          </a:prstGeom>
          <a:solidFill>
            <a:srgbClr val="EAF3F8"/>
          </a:solidFill>
          <a:ln w="19050">
            <a:solidFill>
              <a:srgbClr val="1F497D"/>
            </a:solidFill>
            <a:prstDash val="solid"/>
          </a:ln>
        </p:spPr>
        <p:txBody>
          <a:bodyPr wrap="square" lIns="95250" tIns="76200" rIns="95250" bIns="76200" anchor="ctr">
            <a:normAutofit/>
          </a:bodyPr>
          <a:lstStyle/>
          <a:p>
            <a:pPr algn="ctr">
              <a:buNone/>
              <a:defRPr sz="2175" b="1">
                <a:solidFill>
                  <a:srgbClr val="1F497D"/>
                </a:solidFill>
                <a:latin typeface="Arial"/>
                <a:ea typeface="Arial"/>
                <a:cs typeface="Arial"/>
              </a:defRPr>
            </a:pPr>
            <a:r>
              <a:rPr sz="2175" b="1">
                <a:solidFill>
                  <a:srgbClr val="1F497D"/>
                </a:solidFill>
                <a:latin typeface="Arial"/>
                <a:ea typeface="Arial"/>
                <a:cs typeface="Arial"/>
              </a:rPr>
              <a:t>Split</a:t>
            </a:r>
          </a:p>
          <a:p>
            <a:pPr algn="ctr">
              <a:buNone/>
              <a:defRPr sz="2175" b="1">
                <a:solidFill>
                  <a:srgbClr val="1F497D"/>
                </a:solidFill>
                <a:latin typeface="Arial"/>
                <a:ea typeface="Arial"/>
                <a:cs typeface="Arial"/>
              </a:defRPr>
            </a:pPr>
            <a:r>
              <a:rPr sz="2175" b="1">
                <a:solidFill>
                  <a:srgbClr val="1F497D"/>
                </a:solidFill>
                <a:latin typeface="Arial"/>
                <a:ea typeface="Arial"/>
                <a:cs typeface="Arial"/>
              </a:rPr>
              <a:t>ratios</a:t>
            </a:r>
          </a:p>
        </p:txBody>
      </p:sp>
      <p:sp>
        <p:nvSpPr>
          <p:cNvPr id="11" name="te-objective">
            <a:extLst>
              <a:ext uri="{FF2B5EF4-FFF2-40B4-BE49-F238E27FC236}">
                <a16:creationId xmlns:a16="http://schemas.microsoft.com/office/drawing/2014/main" id="{6A607CA7-C1AD-40E4-9110-C7D7272732F3}"/>
              </a:ext>
            </a:extLst>
          </p:cNvPr>
          <p:cNvSpPr>
            <a:spLocks noGrp="1"/>
          </p:cNvSpPr>
          <p:nvPr/>
        </p:nvSpPr>
        <p:spPr>
          <a:xfrm>
            <a:off x="6572250" y="4238625"/>
            <a:ext cx="4191000" cy="914400"/>
          </a:xfrm>
          <a:prstGeom prst="roundRect">
            <a:avLst>
              <a:gd name="adj" fmla="val 10417"/>
            </a:avLst>
          </a:prstGeom>
          <a:solidFill>
            <a:srgbClr val="FFFFFF"/>
          </a:solidFill>
          <a:ln w="19050">
            <a:solidFill>
              <a:srgbClr val="1F497D"/>
            </a:solidFill>
            <a:prstDash val="solid"/>
          </a:ln>
        </p:spPr>
        <p:txBody>
          <a:bodyPr wrap="square" lIns="95250" tIns="76200" rIns="95250" bIns="76200" anchor="ctr">
            <a:normAutofit/>
          </a:bodyPr>
          <a:lstStyle/>
          <a:p>
            <a:pPr algn="ctr">
              <a:buNone/>
              <a:defRPr sz="2175" b="1">
                <a:solidFill>
                  <a:srgbClr val="1F497D"/>
                </a:solidFill>
                <a:latin typeface="Arial"/>
                <a:ea typeface="Arial"/>
                <a:cs typeface="Arial"/>
              </a:defRPr>
            </a:pPr>
            <a:r>
              <a:rPr sz="2175" b="1">
                <a:solidFill>
                  <a:srgbClr val="1F497D"/>
                </a:solidFill>
                <a:latin typeface="Arial"/>
                <a:ea typeface="Arial"/>
                <a:cs typeface="Arial"/>
              </a:rPr>
              <a:t>maximize throughput   </a:t>
            </a:r>
          </a:p>
        </p:txBody>
      </p:sp>
    </p:spTree>
    <p:extLst>
      <p:ext uri="{BB962C8B-B14F-4D97-AF65-F5344CB8AC3E}">
        <p14:creationId xmlns:p14="http://schemas.microsoft.com/office/powerpoint/2010/main" val="1300944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5EF24-4B9A-4F11-8195-D84D48C59D71}"/>
              </a:ext>
            </a:extLst>
          </p:cNvPr>
          <p:cNvSpPr>
            <a:spLocks noGrp="1"/>
          </p:cNvSpPr>
          <p:nvPr>
            <p:ph type="title"/>
          </p:nvPr>
        </p:nvSpPr>
        <p:spPr/>
        <p:txBody>
          <a:bodyPr/>
          <a:lstStyle/>
          <a:p>
            <a:r>
              <a:rPr lang="en-US" dirty="0"/>
              <a:t>Problem Formulation</a:t>
            </a:r>
            <a:endParaRPr dirty="0"/>
          </a:p>
        </p:txBody>
      </p:sp>
      <p:sp>
        <p:nvSpPr>
          <p:cNvPr id="3" name="Content Placeholder 2">
            <a:extLst>
              <a:ext uri="{FF2B5EF4-FFF2-40B4-BE49-F238E27FC236}">
                <a16:creationId xmlns:a16="http://schemas.microsoft.com/office/drawing/2014/main" id="{A9A8ED80-2EB8-4385-8B0B-FEE105C9E747}"/>
              </a:ext>
            </a:extLst>
          </p:cNvPr>
          <p:cNvSpPr>
            <a:spLocks noGrp="1"/>
          </p:cNvSpPr>
          <p:nvPr>
            <p:ph idx="1"/>
          </p:nvPr>
        </p:nvSpPr>
        <p:spPr>
          <a:xfrm>
            <a:off x="304801" y="3727624"/>
            <a:ext cx="5168537" cy="2207384"/>
          </a:xfrm>
        </p:spPr>
        <p:txBody>
          <a:bodyPr wrap="square" lIns="95250" tIns="47625" rIns="95250" bIns="47625" anchor="t">
            <a:noAutofit/>
          </a:bodyPr>
          <a:lstStyle/>
          <a:p>
            <a:pPr>
              <a:defRPr sz="2600">
                <a:solidFill>
                  <a:srgbClr val="111111"/>
                </a:solidFill>
                <a:latin typeface="Arial"/>
                <a:ea typeface="Arial"/>
                <a:cs typeface="Arial"/>
              </a:defRPr>
            </a:pPr>
            <a:r>
              <a:rPr sz="2600" b="1" dirty="0">
                <a:solidFill>
                  <a:srgbClr val="1F497D"/>
                </a:solidFill>
              </a:rPr>
              <a:t>Commodity </a:t>
            </a:r>
            <a:r>
              <a:rPr lang="en-US" sz="2600" b="1" dirty="0">
                <a:solidFill>
                  <a:srgbClr val="1F497D"/>
                </a:solidFill>
              </a:rPr>
              <a:t>constraint</a:t>
            </a:r>
          </a:p>
          <a:p>
            <a:pPr>
              <a:defRPr sz="2600">
                <a:solidFill>
                  <a:srgbClr val="111111"/>
                </a:solidFill>
                <a:latin typeface="Arial"/>
                <a:ea typeface="Arial"/>
                <a:cs typeface="Arial"/>
              </a:defRPr>
            </a:pPr>
            <a:r>
              <a:rPr lang="en" altLang="zh-CN" sz="2600" b="1" dirty="0">
                <a:solidFill>
                  <a:srgbClr val="1F497D"/>
                </a:solidFill>
              </a:rPr>
              <a:t>Link-capacity constraint</a:t>
            </a:r>
          </a:p>
          <a:p>
            <a:pPr lvl="1">
              <a:defRPr sz="2600">
                <a:solidFill>
                  <a:srgbClr val="111111"/>
                </a:solidFill>
                <a:latin typeface="Arial"/>
                <a:ea typeface="Arial"/>
                <a:cs typeface="Arial"/>
              </a:defRPr>
            </a:pPr>
            <a:r>
              <a:rPr lang="en" altLang="zh-CN" sz="2200" b="1" dirty="0">
                <a:solidFill>
                  <a:srgbClr val="111111"/>
                </a:solidFill>
              </a:rPr>
              <a:t>Admit more traffic without overloading any link</a:t>
            </a:r>
          </a:p>
          <a:p>
            <a:pPr>
              <a:defRPr sz="2600">
                <a:solidFill>
                  <a:srgbClr val="111111"/>
                </a:solidFill>
                <a:latin typeface="Arial"/>
                <a:ea typeface="Arial"/>
                <a:cs typeface="Arial"/>
              </a:defRPr>
            </a:pPr>
            <a:endParaRPr lang="en" altLang="zh-CN" sz="2600" b="1" dirty="0">
              <a:solidFill>
                <a:srgbClr val="1F497D"/>
              </a:solidFill>
            </a:endParaRPr>
          </a:p>
          <a:p>
            <a:pPr lvl="1">
              <a:defRPr sz="2600">
                <a:solidFill>
                  <a:srgbClr val="111111"/>
                </a:solidFill>
                <a:latin typeface="Arial"/>
                <a:ea typeface="Arial"/>
                <a:cs typeface="Arial"/>
              </a:defRPr>
            </a:pPr>
            <a:endParaRPr lang="en" altLang="zh-CN" sz="2200" b="1" dirty="0">
              <a:solidFill>
                <a:srgbClr val="1F497D"/>
              </a:solidFill>
            </a:endParaRPr>
          </a:p>
          <a:p>
            <a:pPr>
              <a:defRPr sz="2600">
                <a:solidFill>
                  <a:srgbClr val="111111"/>
                </a:solidFill>
                <a:latin typeface="Arial"/>
                <a:ea typeface="Arial"/>
                <a:cs typeface="Arial"/>
              </a:defRPr>
            </a:pPr>
            <a:endParaRPr lang="en-US" sz="2600" b="1" dirty="0">
              <a:solidFill>
                <a:srgbClr val="1F497D"/>
              </a:solidFill>
            </a:endParaRPr>
          </a:p>
          <a:p>
            <a:pPr>
              <a:defRPr sz="2600">
                <a:solidFill>
                  <a:srgbClr val="111111"/>
                </a:solidFill>
                <a:latin typeface="Arial"/>
                <a:ea typeface="Arial"/>
                <a:cs typeface="Arial"/>
              </a:defRPr>
            </a:pPr>
            <a:endParaRPr sz="2600" b="1" dirty="0">
              <a:solidFill>
                <a:srgbClr val="1F497D"/>
              </a:solidFill>
            </a:endParaRPr>
          </a:p>
          <a:p>
            <a:pPr marL="0" indent="0" algn="ctr">
              <a:buNone/>
              <a:defRPr sz="2600">
                <a:solidFill>
                  <a:srgbClr val="111111"/>
                </a:solidFill>
                <a:latin typeface="Arial"/>
                <a:ea typeface="Arial"/>
                <a:cs typeface="Arial"/>
              </a:defRPr>
            </a:pPr>
            <a:endParaRPr sz="2000" dirty="0">
              <a:solidFill>
                <a:srgbClr val="666666"/>
              </a:solidFill>
            </a:endParaRPr>
          </a:p>
        </p:txBody>
      </p:sp>
      <p:sp>
        <p:nvSpPr>
          <p:cNvPr id="4" name="Slide Number Placeholder 3">
            <a:extLst>
              <a:ext uri="{FF2B5EF4-FFF2-40B4-BE49-F238E27FC236}">
                <a16:creationId xmlns:a16="http://schemas.microsoft.com/office/drawing/2014/main" id="{969F5219-F3F4-4E9F-A54A-20AFB7552106}"/>
              </a:ext>
            </a:extLst>
          </p:cNvPr>
          <p:cNvSpPr>
            <a:spLocks noGrp="1"/>
          </p:cNvSpPr>
          <p:nvPr>
            <p:ph type="sldNum" idx="11"/>
          </p:nvPr>
        </p:nvSpPr>
        <p:spPr/>
        <p:txBody>
          <a:bodyPr/>
          <a:lstStyle/>
          <a:p>
            <a:pPr>
              <a:buNone/>
            </a:pPr>
            <a:fld id="{EFD6AB9A-5F9E-5F59-51AB-3C8734130965}" type="slidenum">
              <a:t>3</a:t>
            </a:fld>
            <a:endParaRP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731AA303-24F6-468C-8CAF-BA2D87A3323C}"/>
                  </a:ext>
                </a:extLst>
              </p:cNvPr>
              <p:cNvSpPr>
                <a:spLocks noGrp="1"/>
              </p:cNvSpPr>
              <p:nvPr/>
            </p:nvSpPr>
            <p:spPr>
              <a:xfrm>
                <a:off x="5843450" y="1369642"/>
                <a:ext cx="6200504" cy="4428583"/>
              </a:xfrm>
              <a:prstGeom prst="rect">
                <a:avLst/>
              </a:prstGeom>
            </p:spPr>
            <p:style>
              <a:lnRef idx="2">
                <a:schemeClr val="accent1"/>
              </a:lnRef>
              <a:fillRef idx="1">
                <a:schemeClr val="lt1"/>
              </a:fillRef>
              <a:effectRef idx="0">
                <a:schemeClr val="accent1"/>
              </a:effectRef>
              <a:fontRef idx="minor">
                <a:schemeClr val="dk1"/>
              </a:fontRef>
            </p:style>
            <p:txBody>
              <a:bodyPr vert="horz" wrap="square" lIns="95250" tIns="47625" rIns="95250" bIns="47625" anchor="ctr">
                <a:noAutofit/>
              </a:bodyPr>
              <a:lstStyle>
                <a:lvl1pPr marL="257175" indent="-257175" algn="l">
                  <a:spcBef>
                    <a:spcPct val="50000"/>
                  </a:spcBef>
                  <a:spcAft>
                    <a:spcPct val="0"/>
                  </a:spcAft>
                  <a:buFont typeface="Wingdings"/>
                  <a:buChar char="Ø"/>
                  <a:defRPr sz="2100">
                    <a:solidFill>
                      <a:schemeClr val="lt1"/>
                    </a:solidFill>
                    <a:latin typeface="+mn-lt"/>
                    <a:ea typeface="+mn-lt"/>
                    <a:cs typeface="+mn-lt"/>
                  </a:defRPr>
                </a:lvl1pPr>
                <a:lvl2pPr marL="557213" indent="-214313" algn="l">
                  <a:spcBef>
                    <a:spcPct val="20000"/>
                  </a:spcBef>
                  <a:spcAft>
                    <a:spcPct val="0"/>
                  </a:spcAft>
                  <a:buChar char="•"/>
                  <a:defRPr sz="1800">
                    <a:solidFill>
                      <a:schemeClr val="lt1"/>
                    </a:solidFill>
                    <a:latin typeface="+mn-lt"/>
                    <a:ea typeface="+mn-lt"/>
                    <a:cs typeface="+mn-lt"/>
                  </a:defRPr>
                </a:lvl2pPr>
                <a:lvl3pPr marL="857250" indent="-171450" algn="l">
                  <a:spcBef>
                    <a:spcPct val="20000"/>
                  </a:spcBef>
                  <a:spcAft>
                    <a:spcPct val="0"/>
                  </a:spcAft>
                  <a:buChar char="•"/>
                  <a:defRPr sz="1500">
                    <a:solidFill>
                      <a:schemeClr val="lt1"/>
                    </a:solidFill>
                    <a:latin typeface="+mn-lt"/>
                    <a:ea typeface="+mn-lt"/>
                    <a:cs typeface="+mn-lt"/>
                  </a:defRPr>
                </a:lvl3pPr>
                <a:lvl4pPr marL="1200150" indent="-171450" algn="l">
                  <a:spcBef>
                    <a:spcPct val="20000"/>
                  </a:spcBef>
                  <a:spcAft>
                    <a:spcPct val="0"/>
                  </a:spcAft>
                  <a:buChar char="•"/>
                  <a:defRPr>
                    <a:solidFill>
                      <a:schemeClr val="lt1"/>
                    </a:solidFill>
                    <a:latin typeface="+mn-lt"/>
                    <a:ea typeface="+mn-lt"/>
                    <a:cs typeface="+mn-lt"/>
                  </a:defRPr>
                </a:lvl4pPr>
                <a:lvl5pPr marL="1543050" indent="-171450" algn="l">
                  <a:spcBef>
                    <a:spcPct val="20000"/>
                  </a:spcBef>
                  <a:spcAft>
                    <a:spcPct val="0"/>
                  </a:spcAft>
                  <a:buChar char="•"/>
                  <a:defRPr>
                    <a:solidFill>
                      <a:schemeClr val="lt1"/>
                    </a:solidFill>
                    <a:latin typeface="+mn-lt"/>
                    <a:ea typeface="+mn-lt"/>
                    <a:cs typeface="+mn-lt"/>
                  </a:defRPr>
                </a:lvl5pPr>
                <a:lvl6pPr marL="1885950" indent="-171450" algn="l">
                  <a:spcBef>
                    <a:spcPct val="20000"/>
                  </a:spcBef>
                  <a:spcAft>
                    <a:spcPct val="0"/>
                  </a:spcAft>
                  <a:buChar char="•"/>
                  <a:defRPr>
                    <a:solidFill>
                      <a:schemeClr val="lt1"/>
                    </a:solidFill>
                    <a:latin typeface="+mn-lt"/>
                    <a:ea typeface="+mn-lt"/>
                    <a:cs typeface="+mn-lt"/>
                  </a:defRPr>
                </a:lvl6pPr>
                <a:lvl7pPr marL="2228850" indent="-171450" algn="l">
                  <a:spcBef>
                    <a:spcPct val="20000"/>
                  </a:spcBef>
                  <a:spcAft>
                    <a:spcPct val="0"/>
                  </a:spcAft>
                  <a:buChar char="•"/>
                  <a:defRPr>
                    <a:solidFill>
                      <a:schemeClr val="lt1"/>
                    </a:solidFill>
                    <a:latin typeface="+mn-lt"/>
                    <a:ea typeface="+mn-lt"/>
                    <a:cs typeface="+mn-lt"/>
                  </a:defRPr>
                </a:lvl7pPr>
                <a:lvl8pPr marL="2571750" indent="-171450" algn="l">
                  <a:spcBef>
                    <a:spcPct val="20000"/>
                  </a:spcBef>
                  <a:spcAft>
                    <a:spcPct val="0"/>
                  </a:spcAft>
                  <a:buChar char="•"/>
                  <a:defRPr>
                    <a:solidFill>
                      <a:schemeClr val="lt1"/>
                    </a:solidFill>
                    <a:latin typeface="+mn-lt"/>
                    <a:ea typeface="+mn-lt"/>
                    <a:cs typeface="+mn-lt"/>
                  </a:defRPr>
                </a:lvl8pPr>
                <a:lvl9pPr marL="2914650" indent="-171450" algn="l">
                  <a:spcBef>
                    <a:spcPct val="20000"/>
                  </a:spcBef>
                  <a:spcAft>
                    <a:spcPct val="0"/>
                  </a:spcAft>
                  <a:buChar char="•"/>
                  <a:defRPr>
                    <a:solidFill>
                      <a:schemeClr val="lt1"/>
                    </a:solidFill>
                    <a:latin typeface="+mn-lt"/>
                    <a:ea typeface="+mn-lt"/>
                    <a:cs typeface="+mn-lt"/>
                  </a:defRPr>
                </a:lvl9pPr>
              </a:lstStyle>
              <a:p>
                <a:pPr marL="0" indent="0" algn="ctr">
                  <a:buNone/>
                  <a:defRPr sz="3400" b="1">
                    <a:solidFill>
                      <a:srgbClr val="1F497D"/>
                    </a:solidFill>
                    <a:latin typeface="Arial"/>
                    <a:ea typeface="Arial"/>
                    <a:cs typeface="Arial"/>
                  </a:defRPr>
                </a:pPr>
                <a14:m>
                  <m:oMathPara xmlns:m="http://schemas.openxmlformats.org/officeDocument/2006/math">
                    <m:oMathParaPr>
                      <m:jc m:val="centerGroup"/>
                    </m:oMathParaPr>
                    <m:oMath xmlns:m="http://schemas.openxmlformats.org/officeDocument/2006/math">
                      <m:sSub>
                        <m:sSubPr>
                          <m:ctrlPr>
                            <a:rPr lang="en-US" altLang="zh-CN" sz="3000" b="1" i="1" smtClean="0">
                              <a:solidFill>
                                <a:srgbClr val="1F497D"/>
                              </a:solidFill>
                              <a:latin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cs typeface="Arial"/>
                            </a:rPr>
                            <m:t>𝒎𝒂𝒙</m:t>
                          </m:r>
                        </m:e>
                        <m:sub>
                          <m:r>
                            <a:rPr lang="en-US" altLang="zh-CN" sz="3000" b="1" i="1" smtClean="0">
                              <a:solidFill>
                                <a:srgbClr val="1F497D"/>
                              </a:solidFill>
                              <a:latin typeface="Cambria Math" panose="02040503050406030204" pitchFamily="18" charset="0"/>
                              <a:cs typeface="Arial"/>
                            </a:rPr>
                            <m:t>𝒓</m:t>
                          </m:r>
                        </m:sub>
                      </m:sSub>
                      <m:nary>
                        <m:naryPr>
                          <m:chr m:val="∑"/>
                          <m:supHide m:val="on"/>
                          <m:ctrlPr>
                            <a:rPr lang="en-US" altLang="zh-CN" sz="3000" b="1" i="1" smtClean="0">
                              <a:solidFill>
                                <a:srgbClr val="1F497D"/>
                              </a:solidFill>
                              <a:latin typeface="Cambria Math" panose="02040503050406030204" pitchFamily="18" charset="0"/>
                              <a:cs typeface="Arial"/>
                            </a:rPr>
                          </m:ctrlPr>
                        </m:naryPr>
                        <m:sub>
                          <m:r>
                            <m:rPr>
                              <m:brk m:alnAt="7"/>
                            </m:rPr>
                            <a:rPr lang="en-US" altLang="zh-CN" sz="3000" b="1" i="1" smtClean="0">
                              <a:solidFill>
                                <a:srgbClr val="1F497D"/>
                              </a:solidFill>
                              <a:latin typeface="Cambria Math" panose="02040503050406030204" pitchFamily="18" charset="0"/>
                              <a:cs typeface="Arial"/>
                            </a:rPr>
                            <m:t>(</m:t>
                          </m:r>
                          <m:r>
                            <a:rPr lang="en-US" altLang="zh-CN" sz="3000" b="1" i="1" smtClean="0">
                              <a:solidFill>
                                <a:srgbClr val="1F497D"/>
                              </a:solidFill>
                              <a:latin typeface="Cambria Math" panose="02040503050406030204" pitchFamily="18" charset="0"/>
                              <a:cs typeface="Arial"/>
                            </a:rPr>
                            <m:t>𝒔</m:t>
                          </m:r>
                          <m:r>
                            <a:rPr lang="en-US" altLang="zh-CN" sz="3000" b="1" i="1" smtClean="0">
                              <a:solidFill>
                                <a:srgbClr val="1F497D"/>
                              </a:solidFill>
                              <a:latin typeface="Cambria Math" panose="02040503050406030204" pitchFamily="18" charset="0"/>
                              <a:cs typeface="Arial"/>
                            </a:rPr>
                            <m:t>,</m:t>
                          </m:r>
                          <m:r>
                            <a:rPr lang="en-US" altLang="zh-CN" sz="3000" b="1" i="1" smtClean="0">
                              <a:solidFill>
                                <a:srgbClr val="1F497D"/>
                              </a:solidFill>
                              <a:latin typeface="Cambria Math" panose="02040503050406030204" pitchFamily="18" charset="0"/>
                              <a:cs typeface="Arial"/>
                            </a:rPr>
                            <m:t>𝒕</m:t>
                          </m:r>
                          <m:r>
                            <a:rPr lang="en-US" altLang="zh-CN" sz="3000" b="1" i="1" smtClean="0">
                              <a:solidFill>
                                <a:srgbClr val="1F497D"/>
                              </a:solidFill>
                              <a:latin typeface="Cambria Math" panose="02040503050406030204" pitchFamily="18" charset="0"/>
                              <a:cs typeface="Arial"/>
                            </a:rPr>
                            <m:t>)</m:t>
                          </m:r>
                        </m:sub>
                        <m:sup/>
                        <m:e>
                          <m:sSub>
                            <m:sSubPr>
                              <m:ctrlPr>
                                <a:rPr lang="en-US" altLang="zh-CN" sz="3000" b="1" i="1" smtClean="0">
                                  <a:solidFill>
                                    <a:srgbClr val="1F497D"/>
                                  </a:solidFill>
                                  <a:latin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cs typeface="Arial"/>
                                </a:rPr>
                                <m:t>𝑫</m:t>
                              </m:r>
                            </m:e>
                            <m:sub>
                              <m:r>
                                <a:rPr lang="en-US" altLang="zh-CN" sz="3000" b="1" i="1" smtClean="0">
                                  <a:solidFill>
                                    <a:srgbClr val="1F497D"/>
                                  </a:solidFill>
                                  <a:latin typeface="Cambria Math" panose="02040503050406030204" pitchFamily="18" charset="0"/>
                                  <a:cs typeface="Arial"/>
                                </a:rPr>
                                <m:t>𝒔𝒕</m:t>
                              </m:r>
                            </m:sub>
                          </m:sSub>
                          <m:nary>
                            <m:naryPr>
                              <m:chr m:val="∑"/>
                              <m:supHide m:val="on"/>
                              <m:ctrlPr>
                                <a:rPr lang="en-US" altLang="zh-CN" sz="3000" b="1" i="1" smtClean="0">
                                  <a:solidFill>
                                    <a:srgbClr val="1F497D"/>
                                  </a:solidFill>
                                  <a:latin typeface="Cambria Math" panose="02040503050406030204" pitchFamily="18" charset="0"/>
                                  <a:cs typeface="Arial"/>
                                </a:rPr>
                              </m:ctrlPr>
                            </m:naryPr>
                            <m:sub>
                              <m:r>
                                <m:rPr>
                                  <m:brk m:alnAt="7"/>
                                </m:rPr>
                                <a:rPr lang="en-US" altLang="zh-CN" sz="3000" b="1" i="1" smtClean="0">
                                  <a:solidFill>
                                    <a:srgbClr val="1F497D"/>
                                  </a:solidFill>
                                  <a:latin typeface="Cambria Math" panose="02040503050406030204" pitchFamily="18" charset="0"/>
                                  <a:cs typeface="Arial"/>
                                </a:rPr>
                                <m:t>𝒑</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sSub>
                                <m:sSubPr>
                                  <m:ctrlPr>
                                    <a:rPr lang="en-US" altLang="zh-CN" sz="3000" b="1" i="1" smtClean="0">
                                      <a:solidFill>
                                        <a:srgbClr val="1F497D"/>
                                      </a:solidFill>
                                      <a:latin typeface="Cambria Math" panose="02040503050406030204" pitchFamily="18" charset="0"/>
                                      <a:ea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ea typeface="Cambria Math" panose="02040503050406030204" pitchFamily="18" charset="0"/>
                                      <a:cs typeface="Arial"/>
                                    </a:rPr>
                                    <m:t>𝓟</m:t>
                                  </m:r>
                                </m:e>
                                <m:sub>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𝒔</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𝒕</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sub>
                              </m:sSub>
                            </m:sub>
                            <m:sup/>
                            <m:e>
                              <m:sSub>
                                <m:sSubPr>
                                  <m:ctrlPr>
                                    <a:rPr lang="en-US" altLang="zh-CN" sz="3000" b="1" i="1" smtClean="0">
                                      <a:solidFill>
                                        <a:srgbClr val="1F497D"/>
                                      </a:solidFill>
                                      <a:latin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cs typeface="Arial"/>
                                    </a:rPr>
                                    <m:t>𝒓</m:t>
                                  </m:r>
                                </m:e>
                                <m:sub>
                                  <m:r>
                                    <a:rPr lang="en-US" altLang="zh-CN" sz="3000" b="1" i="1" smtClean="0">
                                      <a:solidFill>
                                        <a:srgbClr val="1F497D"/>
                                      </a:solidFill>
                                      <a:latin typeface="Cambria Math" panose="02040503050406030204" pitchFamily="18" charset="0"/>
                                      <a:cs typeface="Arial"/>
                                    </a:rPr>
                                    <m:t>𝒑</m:t>
                                  </m:r>
                                </m:sub>
                              </m:sSub>
                            </m:e>
                          </m:nary>
                        </m:e>
                      </m:nary>
                    </m:oMath>
                  </m:oMathPara>
                </a14:m>
                <a:endParaRPr lang="en-US" sz="3000" b="1" dirty="0">
                  <a:solidFill>
                    <a:srgbClr val="1F497D"/>
                  </a:solidFill>
                  <a:latin typeface="Arial"/>
                  <a:ea typeface="Arial"/>
                  <a:cs typeface="Arial"/>
                </a:endParaRPr>
              </a:p>
              <a:p>
                <a:pPr marL="0" indent="0">
                  <a:buNone/>
                  <a:defRPr sz="3400" b="1">
                    <a:solidFill>
                      <a:srgbClr val="1F497D"/>
                    </a:solidFill>
                    <a:latin typeface="Arial"/>
                    <a:ea typeface="Arial"/>
                    <a:cs typeface="Arial"/>
                  </a:defRPr>
                </a:pPr>
                <a14:m>
                  <m:oMathPara xmlns:m="http://schemas.openxmlformats.org/officeDocument/2006/math">
                    <m:oMathParaPr>
                      <m:jc m:val="centerGroup"/>
                    </m:oMathParaPr>
                    <m:oMath xmlns:m="http://schemas.openxmlformats.org/officeDocument/2006/math">
                      <m:nary>
                        <m:naryPr>
                          <m:chr m:val="∑"/>
                          <m:supHide m:val="on"/>
                          <m:ctrlPr>
                            <a:rPr lang="zh-CN" altLang="en-US" sz="3000" b="1" i="1" smtClean="0">
                              <a:solidFill>
                                <a:srgbClr val="1F497D"/>
                              </a:solidFill>
                              <a:latin typeface="Cambria Math" panose="02040503050406030204" pitchFamily="18" charset="0"/>
                              <a:cs typeface="Arial"/>
                            </a:rPr>
                          </m:ctrlPr>
                        </m:naryPr>
                        <m:sub>
                          <m:r>
                            <m:rPr>
                              <m:brk m:alnAt="7"/>
                            </m:rPr>
                            <a:rPr lang="en-US" altLang="zh-CN" sz="3000" b="1" i="1" smtClean="0">
                              <a:solidFill>
                                <a:srgbClr val="1F497D"/>
                              </a:solidFill>
                              <a:latin typeface="Cambria Math" panose="02040503050406030204" pitchFamily="18" charset="0"/>
                              <a:cs typeface="Arial"/>
                            </a:rPr>
                            <m:t>𝒑</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sSub>
                            <m:sSubPr>
                              <m:ctrlPr>
                                <a:rPr lang="en-US" altLang="zh-CN" sz="3000" b="1" i="1" smtClean="0">
                                  <a:solidFill>
                                    <a:srgbClr val="1F497D"/>
                                  </a:solidFill>
                                  <a:latin typeface="Cambria Math" panose="02040503050406030204" pitchFamily="18" charset="0"/>
                                  <a:ea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ea typeface="Cambria Math" panose="02040503050406030204" pitchFamily="18" charset="0"/>
                                  <a:cs typeface="Arial"/>
                                </a:rPr>
                                <m:t>𝓟</m:t>
                              </m:r>
                            </m:e>
                            <m:sub>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𝒔</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𝒕</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sub>
                          </m:sSub>
                        </m:sub>
                        <m:sup/>
                        <m:e>
                          <m:sSub>
                            <m:sSubPr>
                              <m:ctrlPr>
                                <a:rPr lang="en-US" altLang="zh-CN" sz="3000" b="1" i="1" smtClean="0">
                                  <a:solidFill>
                                    <a:srgbClr val="1F497D"/>
                                  </a:solidFill>
                                  <a:latin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cs typeface="Arial"/>
                                </a:rPr>
                                <m:t>𝒓</m:t>
                              </m:r>
                            </m:e>
                            <m:sub>
                              <m:r>
                                <a:rPr lang="en-US" altLang="zh-CN" sz="3000" b="1" i="1" smtClean="0">
                                  <a:solidFill>
                                    <a:srgbClr val="1F497D"/>
                                  </a:solidFill>
                                  <a:latin typeface="Cambria Math" panose="02040503050406030204" pitchFamily="18" charset="0"/>
                                  <a:cs typeface="Arial"/>
                                </a:rPr>
                                <m:t>𝒑</m:t>
                              </m:r>
                            </m:sub>
                          </m:sSub>
                          <m:r>
                            <a:rPr lang="en-US" altLang="zh-CN" sz="3000" b="1" i="1" smtClean="0">
                              <a:solidFill>
                                <a:srgbClr val="1F497D"/>
                              </a:solidFill>
                              <a:latin typeface="Cambria Math" panose="02040503050406030204" pitchFamily="18" charset="0"/>
                              <a:cs typeface="Arial"/>
                            </a:rPr>
                            <m:t> </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𝟏</m:t>
                          </m:r>
                          <m:r>
                            <a:rPr lang="en-US" altLang="zh-CN" sz="3000" b="1" i="1" smtClean="0">
                              <a:solidFill>
                                <a:srgbClr val="1F497D"/>
                              </a:solidFill>
                              <a:latin typeface="Cambria Math" panose="02040503050406030204" pitchFamily="18" charset="0"/>
                              <a:ea typeface="Cambria Math" panose="02040503050406030204" pitchFamily="18" charset="0"/>
                              <a:cs typeface="Arial"/>
                            </a:rPr>
                            <m:t>, ∀</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𝒔</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𝒕</m:t>
                          </m:r>
                          <m:r>
                            <a:rPr lang="en-US" altLang="zh-CN" sz="3000" b="1" i="1" smtClean="0">
                              <a:solidFill>
                                <a:srgbClr val="1F497D"/>
                              </a:solidFill>
                              <a:latin typeface="Cambria Math" panose="02040503050406030204" pitchFamily="18" charset="0"/>
                              <a:ea typeface="Cambria Math" panose="02040503050406030204" pitchFamily="18" charset="0"/>
                              <a:cs typeface="Arial"/>
                            </a:rPr>
                            <m:t>∈, </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𝒔</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𝒕</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e>
                      </m:nary>
                    </m:oMath>
                  </m:oMathPara>
                </a14:m>
                <a:endParaRPr lang="en-US" altLang="zh-CN" sz="3000" b="1" dirty="0">
                  <a:solidFill>
                    <a:srgbClr val="1F497D"/>
                  </a:solidFill>
                  <a:latin typeface="Arial"/>
                  <a:cs typeface="Arial"/>
                </a:endParaRPr>
              </a:p>
              <a:p>
                <a:pPr marL="0" indent="0">
                  <a:buNone/>
                  <a:defRPr sz="3400" b="1">
                    <a:solidFill>
                      <a:srgbClr val="1F497D"/>
                    </a:solidFill>
                    <a:latin typeface="Arial"/>
                    <a:ea typeface="Arial"/>
                    <a:cs typeface="Arial"/>
                  </a:defRPr>
                </a:pPr>
                <a14:m>
                  <m:oMathPara xmlns:m="http://schemas.openxmlformats.org/officeDocument/2006/math">
                    <m:oMathParaPr>
                      <m:jc m:val="centerGroup"/>
                    </m:oMathParaPr>
                    <m:oMath xmlns:m="http://schemas.openxmlformats.org/officeDocument/2006/math">
                      <m:nary>
                        <m:naryPr>
                          <m:chr m:val="∑"/>
                          <m:supHide m:val="on"/>
                          <m:ctrlPr>
                            <a:rPr lang="zh-CN" altLang="en-US" sz="3000" b="1" i="1" smtClean="0">
                              <a:solidFill>
                                <a:srgbClr val="1F497D"/>
                              </a:solidFill>
                              <a:latin typeface="Cambria Math" panose="02040503050406030204" pitchFamily="18" charset="0"/>
                              <a:cs typeface="Arial"/>
                            </a:rPr>
                          </m:ctrlPr>
                        </m:naryPr>
                        <m:sub>
                          <m:r>
                            <m:rPr>
                              <m:brk m:alnAt="7"/>
                            </m:rPr>
                            <a:rPr lang="en-US" altLang="zh-CN" sz="3000" b="1" i="1" smtClean="0">
                              <a:solidFill>
                                <a:srgbClr val="1F497D"/>
                              </a:solidFill>
                              <a:latin typeface="Cambria Math" panose="02040503050406030204" pitchFamily="18" charset="0"/>
                              <a:cs typeface="Arial"/>
                            </a:rPr>
                            <m:t>(</m:t>
                          </m:r>
                          <m:r>
                            <a:rPr lang="en-US" altLang="zh-CN" sz="3000" b="1" i="1" smtClean="0">
                              <a:solidFill>
                                <a:srgbClr val="1F497D"/>
                              </a:solidFill>
                              <a:latin typeface="Cambria Math" panose="02040503050406030204" pitchFamily="18" charset="0"/>
                              <a:cs typeface="Arial"/>
                            </a:rPr>
                            <m:t>𝒔</m:t>
                          </m:r>
                          <m:r>
                            <a:rPr lang="en-US" altLang="zh-CN" sz="3000" b="1" i="1" smtClean="0">
                              <a:solidFill>
                                <a:srgbClr val="1F497D"/>
                              </a:solidFill>
                              <a:latin typeface="Cambria Math" panose="02040503050406030204" pitchFamily="18" charset="0"/>
                              <a:cs typeface="Arial"/>
                            </a:rPr>
                            <m:t>,</m:t>
                          </m:r>
                          <m:r>
                            <a:rPr lang="en-US" altLang="zh-CN" sz="3000" b="1" i="1" smtClean="0">
                              <a:solidFill>
                                <a:srgbClr val="1F497D"/>
                              </a:solidFill>
                              <a:latin typeface="Cambria Math" panose="02040503050406030204" pitchFamily="18" charset="0"/>
                              <a:cs typeface="Arial"/>
                            </a:rPr>
                            <m:t>𝒕</m:t>
                          </m:r>
                          <m:r>
                            <a:rPr lang="en-US" altLang="zh-CN" sz="3000" b="1" i="1" smtClean="0">
                              <a:solidFill>
                                <a:srgbClr val="1F497D"/>
                              </a:solidFill>
                              <a:latin typeface="Cambria Math" panose="02040503050406030204" pitchFamily="18" charset="0"/>
                              <a:cs typeface="Arial"/>
                            </a:rPr>
                            <m:t>)</m:t>
                          </m:r>
                        </m:sub>
                        <m:sup/>
                        <m:e>
                          <m:sSub>
                            <m:sSubPr>
                              <m:ctrlPr>
                                <a:rPr lang="en-US" altLang="zh-CN" sz="3000" b="1" i="1" smtClean="0">
                                  <a:solidFill>
                                    <a:srgbClr val="1F497D"/>
                                  </a:solidFill>
                                  <a:latin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cs typeface="Arial"/>
                                </a:rPr>
                                <m:t>𝑫</m:t>
                              </m:r>
                            </m:e>
                            <m:sub>
                              <m:r>
                                <a:rPr lang="en-US" altLang="zh-CN" sz="3000" b="1" i="1" smtClean="0">
                                  <a:solidFill>
                                    <a:srgbClr val="1F497D"/>
                                  </a:solidFill>
                                  <a:latin typeface="Cambria Math" panose="02040503050406030204" pitchFamily="18" charset="0"/>
                                  <a:cs typeface="Arial"/>
                                </a:rPr>
                                <m:t>𝒔𝒕</m:t>
                              </m:r>
                            </m:sub>
                          </m:sSub>
                          <m:nary>
                            <m:naryPr>
                              <m:chr m:val="∑"/>
                              <m:supHide m:val="on"/>
                              <m:ctrlPr>
                                <a:rPr lang="en-US" altLang="zh-CN" sz="3000" b="1" i="1" smtClean="0">
                                  <a:solidFill>
                                    <a:srgbClr val="1F497D"/>
                                  </a:solidFill>
                                  <a:latin typeface="Cambria Math" panose="02040503050406030204" pitchFamily="18" charset="0"/>
                                  <a:cs typeface="Arial"/>
                                </a:rPr>
                              </m:ctrlPr>
                            </m:naryPr>
                            <m:sub>
                              <m:r>
                                <m:rPr>
                                  <m:brk m:alnAt="7"/>
                                </m:rPr>
                                <a:rPr lang="en-US" altLang="zh-CN" sz="3000" b="1" i="1" smtClean="0">
                                  <a:solidFill>
                                    <a:srgbClr val="1F497D"/>
                                  </a:solidFill>
                                  <a:latin typeface="Cambria Math" panose="02040503050406030204" pitchFamily="18" charset="0"/>
                                  <a:cs typeface="Arial"/>
                                </a:rPr>
                                <m:t>𝒑</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sSub>
                                <m:sSubPr>
                                  <m:ctrlPr>
                                    <a:rPr lang="en-US" altLang="zh-CN" sz="3000" b="1" i="1" smtClean="0">
                                      <a:solidFill>
                                        <a:srgbClr val="1F497D"/>
                                      </a:solidFill>
                                      <a:latin typeface="Cambria Math" panose="02040503050406030204" pitchFamily="18" charset="0"/>
                                      <a:ea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ea typeface="Cambria Math" panose="02040503050406030204" pitchFamily="18" charset="0"/>
                                      <a:cs typeface="Arial"/>
                                    </a:rPr>
                                    <m:t>𝓟</m:t>
                                  </m:r>
                                </m:e>
                                <m:sub>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𝒔</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𝒕</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sub>
                              </m:sSub>
                              <m:r>
                                <m:rPr>
                                  <m:brk m:alnAt="7"/>
                                </m:rP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𝒑</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𝒆</m:t>
                              </m:r>
                            </m:sub>
                            <m:sup/>
                            <m:e>
                              <m:sSub>
                                <m:sSubPr>
                                  <m:ctrlPr>
                                    <a:rPr lang="en-US" altLang="zh-CN" sz="3000" b="1" i="1" smtClean="0">
                                      <a:solidFill>
                                        <a:srgbClr val="1F497D"/>
                                      </a:solidFill>
                                      <a:latin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cs typeface="Arial"/>
                                    </a:rPr>
                                    <m:t>𝒓</m:t>
                                  </m:r>
                                </m:e>
                                <m:sub>
                                  <m:r>
                                    <a:rPr lang="en-US" altLang="zh-CN" sz="3000" b="1" i="1" smtClean="0">
                                      <a:solidFill>
                                        <a:srgbClr val="1F497D"/>
                                      </a:solidFill>
                                      <a:latin typeface="Cambria Math" panose="02040503050406030204" pitchFamily="18" charset="0"/>
                                      <a:cs typeface="Arial"/>
                                    </a:rPr>
                                    <m:t>𝒑</m:t>
                                  </m:r>
                                </m:sub>
                              </m:sSub>
                              <m:r>
                                <a:rPr lang="en-US" altLang="zh-CN" sz="3000" b="1" i="1" smtClean="0">
                                  <a:solidFill>
                                    <a:srgbClr val="1F497D"/>
                                  </a:solidFill>
                                  <a:latin typeface="Cambria Math" panose="02040503050406030204" pitchFamily="18" charset="0"/>
                                  <a:cs typeface="Arial"/>
                                </a:rPr>
                                <m:t> </m:t>
                              </m:r>
                              <m:r>
                                <a:rPr lang="en-US" altLang="zh-CN" sz="3000" b="1" i="1" smtClean="0">
                                  <a:solidFill>
                                    <a:srgbClr val="1F497D"/>
                                  </a:solidFill>
                                  <a:latin typeface="Cambria Math" panose="02040503050406030204" pitchFamily="18" charset="0"/>
                                  <a:ea typeface="Cambria Math" panose="02040503050406030204" pitchFamily="18" charset="0"/>
                                  <a:cs typeface="Arial"/>
                                </a:rPr>
                                <m:t>≤ </m:t>
                              </m:r>
                              <m:sSub>
                                <m:sSubPr>
                                  <m:ctrlPr>
                                    <a:rPr lang="en-US" altLang="zh-CN" sz="3000" b="1" i="1" smtClean="0">
                                      <a:solidFill>
                                        <a:srgbClr val="1F497D"/>
                                      </a:solidFill>
                                      <a:latin typeface="Cambria Math" panose="02040503050406030204" pitchFamily="18" charset="0"/>
                                      <a:ea typeface="Cambria Math" panose="02040503050406030204" pitchFamily="18" charset="0"/>
                                      <a:cs typeface="Arial"/>
                                    </a:rPr>
                                  </m:ctrlPr>
                                </m:sSubPr>
                                <m:e>
                                  <m:r>
                                    <a:rPr lang="en-US" altLang="zh-CN" sz="3000" b="1" i="1" smtClean="0">
                                      <a:solidFill>
                                        <a:srgbClr val="1F497D"/>
                                      </a:solidFill>
                                      <a:latin typeface="Cambria Math" panose="02040503050406030204" pitchFamily="18" charset="0"/>
                                      <a:ea typeface="Cambria Math" panose="02040503050406030204" pitchFamily="18" charset="0"/>
                                      <a:cs typeface="Arial"/>
                                    </a:rPr>
                                    <m:t>𝑪</m:t>
                                  </m:r>
                                </m:e>
                                <m:sub>
                                  <m:r>
                                    <a:rPr lang="en-US" altLang="zh-CN" sz="3000" b="1" i="1" smtClean="0">
                                      <a:solidFill>
                                        <a:srgbClr val="1F497D"/>
                                      </a:solidFill>
                                      <a:latin typeface="Cambria Math" panose="02040503050406030204" pitchFamily="18" charset="0"/>
                                      <a:ea typeface="Cambria Math" panose="02040503050406030204" pitchFamily="18" charset="0"/>
                                      <a:cs typeface="Arial"/>
                                    </a:rPr>
                                    <m:t>𝒆</m:t>
                                  </m:r>
                                </m:sub>
                              </m:sSub>
                              <m:r>
                                <a:rPr lang="en-US" altLang="zh-CN" sz="3000" b="1" i="1" smtClean="0">
                                  <a:solidFill>
                                    <a:srgbClr val="1F497D"/>
                                  </a:solidFill>
                                  <a:latin typeface="Cambria Math" panose="02040503050406030204" pitchFamily="18" charset="0"/>
                                  <a:ea typeface="Cambria Math" panose="02040503050406030204" pitchFamily="18" charset="0"/>
                                  <a:cs typeface="Arial"/>
                                </a:rPr>
                                <m:t>, ∀</m:t>
                              </m:r>
                              <m:r>
                                <a:rPr lang="en-US" altLang="zh-CN" sz="3000" b="1" i="1" smtClean="0">
                                  <a:solidFill>
                                    <a:srgbClr val="1F497D"/>
                                  </a:solidFill>
                                  <a:latin typeface="Cambria Math" panose="02040503050406030204" pitchFamily="18" charset="0"/>
                                  <a:ea typeface="Cambria Math" panose="02040503050406030204" pitchFamily="18" charset="0"/>
                                  <a:cs typeface="Arial"/>
                                </a:rPr>
                                <m:t>𝒆</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r>
                                <a:rPr lang="en-US" altLang="zh-CN" sz="3000" b="1" i="1" smtClean="0">
                                  <a:solidFill>
                                    <a:srgbClr val="1F497D"/>
                                  </a:solidFill>
                                  <a:latin typeface="Cambria Math" panose="02040503050406030204" pitchFamily="18" charset="0"/>
                                  <a:ea typeface="Cambria Math" panose="02040503050406030204" pitchFamily="18" charset="0"/>
                                  <a:cs typeface="Arial"/>
                                </a:rPr>
                                <m:t>𝑬</m:t>
                              </m:r>
                              <m:r>
                                <a:rPr lang="en-US" altLang="zh-CN" sz="3000" b="1" i="1" smtClean="0">
                                  <a:solidFill>
                                    <a:srgbClr val="1F497D"/>
                                  </a:solidFill>
                                  <a:latin typeface="Cambria Math" panose="02040503050406030204" pitchFamily="18" charset="0"/>
                                  <a:ea typeface="Cambria Math" panose="02040503050406030204" pitchFamily="18" charset="0"/>
                                  <a:cs typeface="Arial"/>
                                </a:rPr>
                                <m:t>.</m:t>
                              </m:r>
                            </m:e>
                          </m:nary>
                        </m:e>
                      </m:nary>
                    </m:oMath>
                  </m:oMathPara>
                </a14:m>
                <a:endParaRPr sz="3000" b="1" dirty="0">
                  <a:solidFill>
                    <a:srgbClr val="1F497D"/>
                  </a:solidFill>
                  <a:latin typeface="Arial"/>
                  <a:ea typeface="Arial"/>
                  <a:cs typeface="Arial"/>
                </a:endParaRPr>
              </a:p>
            </p:txBody>
          </p:sp>
        </mc:Choice>
        <mc:Fallback xmlns="">
          <p:sp>
            <p:nvSpPr>
              <p:cNvPr id="5" name="Content Placeholder 2">
                <a:extLst>
                  <a:ext uri="{FF2B5EF4-FFF2-40B4-BE49-F238E27FC236}">
                    <a16:creationId xmlns:a16="http://schemas.microsoft.com/office/drawing/2014/main" id="{731AA303-24F6-468C-8CAF-BA2D87A3323C}"/>
                  </a:ext>
                </a:extLst>
              </p:cNvPr>
              <p:cNvSpPr>
                <a:spLocks noGrp="1" noRot="1" noChangeAspect="1" noMove="1" noResize="1" noEditPoints="1" noAdjustHandles="1" noChangeArrowheads="1" noChangeShapeType="1" noTextEdit="1"/>
              </p:cNvSpPr>
              <p:nvPr/>
            </p:nvSpPr>
            <p:spPr>
              <a:xfrm>
                <a:off x="5843450" y="1369642"/>
                <a:ext cx="6200504" cy="4428583"/>
              </a:xfrm>
              <a:prstGeom prst="rect">
                <a:avLst/>
              </a:prstGeom>
              <a:blipFill>
                <a:blip r:embed="rId3"/>
                <a:stretch>
                  <a:fillRect l="-19959" t="-28205" b="-4045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6604C86E-F7E7-65BD-78BC-C98E6523B4EE}"/>
                  </a:ext>
                </a:extLst>
              </p:cNvPr>
              <p:cNvSpPr txBox="1">
                <a:spLocks/>
              </p:cNvSpPr>
              <p:nvPr/>
            </p:nvSpPr>
            <p:spPr>
              <a:xfrm>
                <a:off x="304801" y="1130293"/>
                <a:ext cx="5168537" cy="2453640"/>
              </a:xfrm>
              <a:prstGeom prst="rect">
                <a:avLst/>
              </a:prstGeom>
              <a:noFill/>
              <a:ln>
                <a:noFill/>
              </a:ln>
            </p:spPr>
            <p:txBody>
              <a:bodyPr vert="horz" wrap="square" lIns="95250" tIns="47625" rIns="95250" bIns="47625" anchor="t">
                <a:noAutofit/>
              </a:bodyPr>
              <a:lstStyle>
                <a:lvl1pPr marL="342900" indent="-342900" algn="l">
                  <a:spcBef>
                    <a:spcPct val="50000"/>
                  </a:spcBef>
                  <a:spcAft>
                    <a:spcPct val="0"/>
                  </a:spcAft>
                  <a:buFont typeface="Wingdings"/>
                  <a:buChar char="Ø"/>
                  <a:defRPr sz="2800">
                    <a:solidFill>
                      <a:schemeClr val="tx1"/>
                    </a:solidFill>
                    <a:latin typeface="+mn-lt"/>
                    <a:ea typeface="+mn-lt"/>
                    <a:cs typeface="+mn-lt"/>
                  </a:defRPr>
                </a:lvl1pPr>
                <a:lvl2pPr marL="742950" indent="-285750" algn="l">
                  <a:spcBef>
                    <a:spcPct val="20000"/>
                  </a:spcBef>
                  <a:spcAft>
                    <a:spcPct val="0"/>
                  </a:spcAft>
                  <a:buChar char="•"/>
                  <a:defRPr sz="2400">
                    <a:solidFill>
                      <a:schemeClr val="tx1"/>
                    </a:solidFill>
                    <a:latin typeface="+mn-lt"/>
                    <a:ea typeface="+mn-lt"/>
                    <a:cs typeface="+mn-lt"/>
                  </a:defRPr>
                </a:lvl2pPr>
                <a:lvl3pPr marL="1143000" indent="-228600" algn="l">
                  <a:spcBef>
                    <a:spcPct val="20000"/>
                  </a:spcBef>
                  <a:spcAft>
                    <a:spcPct val="0"/>
                  </a:spcAft>
                  <a:buChar char="•"/>
                  <a:defRPr sz="2000">
                    <a:solidFill>
                      <a:schemeClr val="tx1"/>
                    </a:solidFill>
                    <a:latin typeface="+mn-lt"/>
                    <a:ea typeface="+mn-lt"/>
                    <a:cs typeface="+mn-lt"/>
                  </a:defRPr>
                </a:lvl3pPr>
                <a:lvl4pPr marL="1600200" indent="-228600" algn="l">
                  <a:spcBef>
                    <a:spcPct val="20000"/>
                  </a:spcBef>
                  <a:spcAft>
                    <a:spcPct val="0"/>
                  </a:spcAft>
                  <a:buChar char="•"/>
                  <a:defRPr>
                    <a:solidFill>
                      <a:schemeClr val="tx1"/>
                    </a:solidFill>
                    <a:latin typeface="+mn-lt"/>
                    <a:ea typeface="+mn-lt"/>
                    <a:cs typeface="+mn-lt"/>
                  </a:defRPr>
                </a:lvl4pPr>
                <a:lvl5pPr marL="2057400" indent="-228600" algn="l">
                  <a:spcBef>
                    <a:spcPct val="20000"/>
                  </a:spcBef>
                  <a:spcAft>
                    <a:spcPct val="0"/>
                  </a:spcAft>
                  <a:buChar char="•"/>
                  <a:defRPr>
                    <a:solidFill>
                      <a:schemeClr val="tx1"/>
                    </a:solidFill>
                    <a:latin typeface="+mn-lt"/>
                    <a:ea typeface="+mn-lt"/>
                    <a:cs typeface="+mn-lt"/>
                  </a:defRPr>
                </a:lvl5pPr>
                <a:lvl6pPr marL="2514600" indent="-228600" algn="l">
                  <a:spcBef>
                    <a:spcPct val="20000"/>
                  </a:spcBef>
                  <a:spcAft>
                    <a:spcPct val="0"/>
                  </a:spcAft>
                  <a:buChar char="•"/>
                  <a:defRPr>
                    <a:solidFill>
                      <a:schemeClr val="tx1"/>
                    </a:solidFill>
                    <a:latin typeface="+mn-lt"/>
                    <a:ea typeface="+mn-lt"/>
                    <a:cs typeface="+mn-lt"/>
                  </a:defRPr>
                </a:lvl6pPr>
                <a:lvl7pPr marL="2971800" indent="-228600" algn="l">
                  <a:spcBef>
                    <a:spcPct val="20000"/>
                  </a:spcBef>
                  <a:spcAft>
                    <a:spcPct val="0"/>
                  </a:spcAft>
                  <a:buChar char="•"/>
                  <a:defRPr>
                    <a:solidFill>
                      <a:schemeClr val="tx1"/>
                    </a:solidFill>
                    <a:latin typeface="+mn-lt"/>
                    <a:ea typeface="+mn-lt"/>
                    <a:cs typeface="+mn-lt"/>
                  </a:defRPr>
                </a:lvl7pPr>
                <a:lvl8pPr marL="3429000" indent="-228600" algn="l">
                  <a:spcBef>
                    <a:spcPct val="20000"/>
                  </a:spcBef>
                  <a:spcAft>
                    <a:spcPct val="0"/>
                  </a:spcAft>
                  <a:buChar char="•"/>
                  <a:defRPr>
                    <a:solidFill>
                      <a:schemeClr val="tx1"/>
                    </a:solidFill>
                    <a:latin typeface="+mn-lt"/>
                    <a:ea typeface="+mn-lt"/>
                    <a:cs typeface="+mn-lt"/>
                  </a:defRPr>
                </a:lvl8pPr>
                <a:lvl9pPr marL="3886200" indent="-228600" algn="l">
                  <a:spcBef>
                    <a:spcPct val="20000"/>
                  </a:spcBef>
                  <a:spcAft>
                    <a:spcPct val="0"/>
                  </a:spcAft>
                  <a:buChar char="•"/>
                  <a:defRPr>
                    <a:solidFill>
                      <a:schemeClr val="tx1"/>
                    </a:solidFill>
                    <a:latin typeface="+mn-lt"/>
                    <a:ea typeface="+mn-lt"/>
                    <a:cs typeface="+mn-lt"/>
                  </a:defRPr>
                </a:lvl9pPr>
              </a:lstStyle>
              <a:p>
                <a:pPr>
                  <a:defRPr sz="2600">
                    <a:solidFill>
                      <a:srgbClr val="111111"/>
                    </a:solidFill>
                    <a:latin typeface="Arial"/>
                    <a:ea typeface="Arial"/>
                    <a:cs typeface="Arial"/>
                  </a:defRPr>
                </a:pPr>
                <a:r>
                  <a:rPr lang="en" altLang="zh-CN" sz="2600" b="1" kern="0" dirty="0">
                    <a:solidFill>
                      <a:srgbClr val="1F497D"/>
                    </a:solidFill>
                    <a:latin typeface="Arial"/>
                    <a:ea typeface="Arial"/>
                    <a:cs typeface="Arial"/>
                  </a:rPr>
                  <a:t>Notations</a:t>
                </a:r>
              </a:p>
              <a:p>
                <a:pPr lvl="1">
                  <a:defRPr sz="2600">
                    <a:solidFill>
                      <a:srgbClr val="111111"/>
                    </a:solidFill>
                    <a:latin typeface="Arial"/>
                    <a:ea typeface="Arial"/>
                    <a:cs typeface="Arial"/>
                  </a:defRPr>
                </a:pPr>
                <a:r>
                  <a:rPr lang="en" altLang="zh-CN" sz="2200" b="1" kern="0" dirty="0">
                    <a:solidFill>
                      <a:schemeClr val="tx1"/>
                    </a:solidFill>
                    <a:latin typeface="Arial"/>
                    <a:ea typeface="Arial"/>
                    <a:cs typeface="Arial"/>
                  </a:rPr>
                  <a:t>Network topology </a:t>
                </a:r>
                <a14:m>
                  <m:oMath xmlns:m="http://schemas.openxmlformats.org/officeDocument/2006/math">
                    <m:r>
                      <a:rPr lang="en-US" altLang="zh-CN" sz="2200" b="1" i="1" kern="0" smtClean="0">
                        <a:solidFill>
                          <a:schemeClr val="tx1"/>
                        </a:solidFill>
                        <a:latin typeface="Cambria Math" panose="02040503050406030204" pitchFamily="18" charset="0"/>
                        <a:ea typeface="Arial"/>
                        <a:cs typeface="Arial"/>
                      </a:rPr>
                      <m:t>𝑮</m:t>
                    </m:r>
                    <m:r>
                      <a:rPr lang="en-US" altLang="zh-CN" sz="2200" b="1" i="1" kern="0" smtClean="0">
                        <a:solidFill>
                          <a:schemeClr val="tx1"/>
                        </a:solidFill>
                        <a:latin typeface="Cambria Math" panose="02040503050406030204" pitchFamily="18" charset="0"/>
                        <a:ea typeface="Arial"/>
                        <a:cs typeface="Arial"/>
                      </a:rPr>
                      <m:t>=</m:t>
                    </m:r>
                    <m:d>
                      <m:dPr>
                        <m:ctrlPr>
                          <a:rPr lang="en-US" altLang="zh-CN" sz="2200" b="1" i="1" kern="0" smtClean="0">
                            <a:solidFill>
                              <a:schemeClr val="tx1"/>
                            </a:solidFill>
                            <a:latin typeface="Cambria Math" panose="02040503050406030204" pitchFamily="18" charset="0"/>
                            <a:ea typeface="Arial"/>
                            <a:cs typeface="Arial"/>
                          </a:rPr>
                        </m:ctrlPr>
                      </m:dPr>
                      <m:e>
                        <m:r>
                          <a:rPr lang="en-US" altLang="zh-CN" sz="2200" b="1" i="1" kern="0" smtClean="0">
                            <a:solidFill>
                              <a:schemeClr val="tx1"/>
                            </a:solidFill>
                            <a:latin typeface="Cambria Math" panose="02040503050406030204" pitchFamily="18" charset="0"/>
                            <a:ea typeface="Arial"/>
                            <a:cs typeface="Arial"/>
                          </a:rPr>
                          <m:t>𝑽</m:t>
                        </m:r>
                        <m:r>
                          <a:rPr lang="en-US" altLang="zh-CN" sz="2200" b="1" i="1" kern="0" smtClean="0">
                            <a:solidFill>
                              <a:schemeClr val="tx1"/>
                            </a:solidFill>
                            <a:latin typeface="Cambria Math" panose="02040503050406030204" pitchFamily="18" charset="0"/>
                            <a:ea typeface="Arial"/>
                            <a:cs typeface="Arial"/>
                          </a:rPr>
                          <m:t>,</m:t>
                        </m:r>
                        <m:r>
                          <a:rPr lang="en-US" altLang="zh-CN" sz="2200" b="1" i="1" kern="0" smtClean="0">
                            <a:solidFill>
                              <a:schemeClr val="tx1"/>
                            </a:solidFill>
                            <a:latin typeface="Cambria Math" panose="02040503050406030204" pitchFamily="18" charset="0"/>
                            <a:ea typeface="Arial"/>
                            <a:cs typeface="Arial"/>
                          </a:rPr>
                          <m:t>𝑬</m:t>
                        </m:r>
                      </m:e>
                    </m:d>
                  </m:oMath>
                </a14:m>
                <a:endParaRPr lang="en-US" altLang="zh-CN" sz="2200" b="1" kern="0" dirty="0">
                  <a:solidFill>
                    <a:schemeClr val="tx1"/>
                  </a:solidFill>
                  <a:latin typeface="Arial"/>
                  <a:ea typeface="Arial"/>
                  <a:cs typeface="Arial"/>
                </a:endParaRPr>
              </a:p>
              <a:p>
                <a:pPr lvl="1">
                  <a:defRPr sz="2600">
                    <a:solidFill>
                      <a:srgbClr val="111111"/>
                    </a:solidFill>
                    <a:latin typeface="Arial"/>
                    <a:ea typeface="Arial"/>
                    <a:cs typeface="Arial"/>
                  </a:defRPr>
                </a:pPr>
                <a:r>
                  <a:rPr lang="en" altLang="zh-CN" sz="2200" b="1" kern="0" dirty="0">
                    <a:solidFill>
                      <a:schemeClr val="tx1"/>
                    </a:solidFill>
                    <a:latin typeface="Arial"/>
                    <a:ea typeface="Arial"/>
                    <a:cs typeface="Arial"/>
                  </a:rPr>
                  <a:t>Traffic demands D</a:t>
                </a:r>
              </a:p>
              <a:p>
                <a:pPr lvl="1">
                  <a:defRPr sz="2600">
                    <a:solidFill>
                      <a:srgbClr val="111111"/>
                    </a:solidFill>
                    <a:latin typeface="Arial"/>
                    <a:ea typeface="Arial"/>
                    <a:cs typeface="Arial"/>
                  </a:defRPr>
                </a:pPr>
                <a:r>
                  <a:rPr lang="en" altLang="zh-CN" sz="2200" b="1" kern="0" dirty="0">
                    <a:latin typeface="Arial"/>
                    <a:ea typeface="Arial"/>
                    <a:cs typeface="Arial"/>
                  </a:rPr>
                  <a:t>Link capacities C</a:t>
                </a:r>
              </a:p>
              <a:p>
                <a:pPr lvl="1">
                  <a:defRPr sz="2600">
                    <a:solidFill>
                      <a:srgbClr val="111111"/>
                    </a:solidFill>
                    <a:latin typeface="Arial"/>
                    <a:ea typeface="Arial"/>
                    <a:cs typeface="Arial"/>
                  </a:defRPr>
                </a:pPr>
                <a:r>
                  <a:rPr lang="en" altLang="zh-CN" sz="2200" b="1" kern="0" dirty="0">
                    <a:solidFill>
                      <a:schemeClr val="tx1"/>
                    </a:solidFill>
                    <a:latin typeface="Arial"/>
                    <a:ea typeface="Arial"/>
                    <a:cs typeface="Arial"/>
                  </a:rPr>
                  <a:t>Path set </a:t>
                </a:r>
                <a14:m>
                  <m:oMath xmlns:m="http://schemas.openxmlformats.org/officeDocument/2006/math">
                    <m:r>
                      <a:rPr lang="en" altLang="zh-CN" sz="2200" b="1" i="1" kern="0" smtClean="0">
                        <a:solidFill>
                          <a:schemeClr val="tx1"/>
                        </a:solidFill>
                        <a:latin typeface="Cambria Math" panose="02040503050406030204" pitchFamily="18" charset="0"/>
                        <a:ea typeface="Cambria Math" panose="02040503050406030204" pitchFamily="18" charset="0"/>
                        <a:cs typeface="Arial"/>
                      </a:rPr>
                      <m:t>𝓟</m:t>
                    </m:r>
                  </m:oMath>
                </a14:m>
                <a:r>
                  <a:rPr lang="en" altLang="zh-CN" sz="2200" b="1" kern="0" dirty="0">
                    <a:solidFill>
                      <a:schemeClr val="tx1"/>
                    </a:solidFill>
                    <a:latin typeface="Arial"/>
                    <a:ea typeface="Arial"/>
                    <a:cs typeface="Arial"/>
                  </a:rPr>
                  <a:t> </a:t>
                </a:r>
                <a:endParaRPr lang="en" altLang="zh-CN" sz="2200" b="1" kern="0" dirty="0">
                  <a:latin typeface="Arial"/>
                  <a:ea typeface="Arial"/>
                  <a:cs typeface="Arial"/>
                </a:endParaRPr>
              </a:p>
              <a:p>
                <a:pPr lvl="1">
                  <a:defRPr sz="2600">
                    <a:solidFill>
                      <a:srgbClr val="111111"/>
                    </a:solidFill>
                    <a:latin typeface="Arial"/>
                    <a:ea typeface="Arial"/>
                    <a:cs typeface="Arial"/>
                  </a:defRPr>
                </a:pPr>
                <a:r>
                  <a:rPr lang="en" altLang="zh-CN" sz="2200" b="1" kern="0" dirty="0">
                    <a:solidFill>
                      <a:schemeClr val="tx1"/>
                    </a:solidFill>
                    <a:latin typeface="Arial"/>
                    <a:ea typeface="Arial"/>
                    <a:cs typeface="Arial"/>
                  </a:rPr>
                  <a:t>Split ratios </a:t>
                </a:r>
                <a14:m>
                  <m:oMath xmlns:m="http://schemas.openxmlformats.org/officeDocument/2006/math">
                    <m:r>
                      <a:rPr lang="en-US" altLang="zh-CN" sz="2200" b="1" i="1" kern="0" smtClean="0">
                        <a:solidFill>
                          <a:schemeClr val="tx1"/>
                        </a:solidFill>
                        <a:latin typeface="Cambria Math" panose="02040503050406030204" pitchFamily="18" charset="0"/>
                        <a:ea typeface="Arial"/>
                        <a:cs typeface="Arial"/>
                      </a:rPr>
                      <m:t>𝒓</m:t>
                    </m:r>
                  </m:oMath>
                </a14:m>
                <a:r>
                  <a:rPr lang="en" altLang="zh-CN" sz="2200" b="1" kern="0" dirty="0">
                    <a:solidFill>
                      <a:schemeClr val="tx1"/>
                    </a:solidFill>
                    <a:latin typeface="Arial"/>
                    <a:ea typeface="Arial"/>
                    <a:cs typeface="Arial"/>
                  </a:rPr>
                  <a:t> </a:t>
                </a:r>
              </a:p>
              <a:p>
                <a:pPr lvl="1">
                  <a:defRPr sz="2600">
                    <a:solidFill>
                      <a:srgbClr val="111111"/>
                    </a:solidFill>
                    <a:latin typeface="Arial"/>
                    <a:ea typeface="Arial"/>
                    <a:cs typeface="Arial"/>
                  </a:defRPr>
                </a:pPr>
                <a:endParaRPr lang="en" altLang="zh-CN" sz="2200" b="1" kern="0" dirty="0">
                  <a:solidFill>
                    <a:srgbClr val="1F497D"/>
                  </a:solidFill>
                  <a:latin typeface="Arial"/>
                  <a:ea typeface="Arial"/>
                  <a:cs typeface="Arial"/>
                </a:endParaRPr>
              </a:p>
              <a:p>
                <a:pPr>
                  <a:defRPr sz="2600">
                    <a:solidFill>
                      <a:srgbClr val="111111"/>
                    </a:solidFill>
                    <a:latin typeface="Arial"/>
                    <a:ea typeface="Arial"/>
                    <a:cs typeface="Arial"/>
                  </a:defRPr>
                </a:pPr>
                <a:endParaRPr lang="en" sz="2600" b="1" kern="0" dirty="0">
                  <a:solidFill>
                    <a:srgbClr val="1F497D"/>
                  </a:solidFill>
                  <a:latin typeface="Arial"/>
                  <a:ea typeface="Arial"/>
                  <a:cs typeface="Arial"/>
                </a:endParaRPr>
              </a:p>
              <a:p>
                <a:pPr>
                  <a:defRPr sz="2600">
                    <a:solidFill>
                      <a:srgbClr val="111111"/>
                    </a:solidFill>
                    <a:latin typeface="Arial"/>
                    <a:ea typeface="Arial"/>
                    <a:cs typeface="Arial"/>
                  </a:defRPr>
                </a:pPr>
                <a:endParaRPr lang="en" sz="2600" b="1" kern="0" dirty="0">
                  <a:solidFill>
                    <a:srgbClr val="1F497D"/>
                  </a:solidFill>
                  <a:latin typeface="Arial"/>
                  <a:ea typeface="Arial"/>
                  <a:cs typeface="Arial"/>
                </a:endParaRPr>
              </a:p>
              <a:p>
                <a:pPr marL="0" indent="0" algn="ctr">
                  <a:buFont typeface="Wingdings"/>
                  <a:buNone/>
                  <a:defRPr sz="2600">
                    <a:solidFill>
                      <a:srgbClr val="111111"/>
                    </a:solidFill>
                    <a:latin typeface="Arial"/>
                    <a:ea typeface="Arial"/>
                    <a:cs typeface="Arial"/>
                  </a:defRPr>
                </a:pPr>
                <a:endParaRPr lang="en" sz="2000" kern="0" dirty="0">
                  <a:solidFill>
                    <a:srgbClr val="666666"/>
                  </a:solidFill>
                  <a:latin typeface="Arial"/>
                  <a:ea typeface="Arial"/>
                  <a:cs typeface="Arial"/>
                </a:endParaRPr>
              </a:p>
            </p:txBody>
          </p:sp>
        </mc:Choice>
        <mc:Fallback xmlns="">
          <p:sp>
            <p:nvSpPr>
              <p:cNvPr id="7" name="Content Placeholder 2">
                <a:extLst>
                  <a:ext uri="{FF2B5EF4-FFF2-40B4-BE49-F238E27FC236}">
                    <a16:creationId xmlns:a16="http://schemas.microsoft.com/office/drawing/2014/main" id="{6604C86E-F7E7-65BD-78BC-C98E6523B4EE}"/>
                  </a:ext>
                </a:extLst>
              </p:cNvPr>
              <p:cNvSpPr txBox="1">
                <a:spLocks noRot="1" noChangeAspect="1" noMove="1" noResize="1" noEditPoints="1" noAdjustHandles="1" noChangeArrowheads="1" noChangeShapeType="1" noTextEdit="1"/>
              </p:cNvSpPr>
              <p:nvPr/>
            </p:nvSpPr>
            <p:spPr>
              <a:xfrm>
                <a:off x="304801" y="1130293"/>
                <a:ext cx="5168537" cy="2453640"/>
              </a:xfrm>
              <a:prstGeom prst="rect">
                <a:avLst/>
              </a:prstGeom>
              <a:blipFill>
                <a:blip r:embed="rId4"/>
                <a:stretch>
                  <a:fillRect l="-1961" t="-2051" b="-7179"/>
                </a:stretch>
              </a:blipFill>
              <a:ln>
                <a:noFill/>
              </a:ln>
            </p:spPr>
            <p:txBody>
              <a:bodyPr/>
              <a:lstStyle/>
              <a:p>
                <a:r>
                  <a:rPr lang="zh-CN" altLang="en-US">
                    <a:noFill/>
                  </a:rPr>
                  <a:t> </a:t>
                </a:r>
              </a:p>
            </p:txBody>
          </p:sp>
        </mc:Fallback>
      </mc:AlternateContent>
    </p:spTree>
    <p:extLst>
      <p:ext uri="{BB962C8B-B14F-4D97-AF65-F5344CB8AC3E}">
        <p14:creationId xmlns:p14="http://schemas.microsoft.com/office/powerpoint/2010/main" val="426388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159431-C744-449F-8C7F-D38E42B184E4}"/>
              </a:ext>
            </a:extLst>
          </p:cNvPr>
          <p:cNvSpPr>
            <a:spLocks noGrp="1"/>
          </p:cNvSpPr>
          <p:nvPr>
            <p:ph type="title"/>
          </p:nvPr>
        </p:nvSpPr>
        <p:spPr/>
        <p:txBody>
          <a:bodyPr/>
          <a:lstStyle/>
          <a:p>
            <a:r>
              <a:t>Limitations of Existing Works</a:t>
            </a:r>
          </a:p>
        </p:txBody>
      </p:sp>
      <p:sp>
        <p:nvSpPr>
          <p:cNvPr id="4" name="灯片编号占位符 3">
            <a:extLst>
              <a:ext uri="{FF2B5EF4-FFF2-40B4-BE49-F238E27FC236}">
                <a16:creationId xmlns:a16="http://schemas.microsoft.com/office/drawing/2014/main" id="{128057E7-853C-42D0-87FB-7412F7FFA948}"/>
              </a:ext>
            </a:extLst>
          </p:cNvPr>
          <p:cNvSpPr>
            <a:spLocks noGrp="1"/>
          </p:cNvSpPr>
          <p:nvPr>
            <p:ph type="sldNum" idx="11"/>
          </p:nvPr>
        </p:nvSpPr>
        <p:spPr/>
        <p:txBody>
          <a:bodyPr/>
          <a:lstStyle/>
          <a:p>
            <a:pPr>
              <a:buNone/>
            </a:pPr>
            <a:fld id="{202359C0-8A7A-196E-DD58-8E6569619F09}" type="slidenum">
              <a:t>4</a:t>
            </a:fld>
            <a:endParaRPr/>
          </a:p>
        </p:txBody>
      </p:sp>
      <p:graphicFrame>
        <p:nvGraphicFramePr>
          <p:cNvPr id="11" name="表格 9"/>
          <p:cNvGraphicFramePr/>
          <p:nvPr/>
        </p:nvGraphicFramePr>
        <p:xfrm>
          <a:off x="762000" y="1676400"/>
          <a:ext cx="10668000" cy="2724150"/>
        </p:xfrm>
        <a:graphic>
          <a:graphicData uri="http://schemas.openxmlformats.org/drawingml/2006/table">
            <a:tbl>
              <a:tblPr/>
              <a:tblGrid>
                <a:gridCol w="2667000">
                  <a:extLst>
                    <a:ext uri="{9D8B030D-6E8A-4147-A177-3AD203B41FA5}">
                      <a16:colId xmlns:a16="http://schemas.microsoft.com/office/drawing/2014/main" val="20000"/>
                    </a:ext>
                  </a:extLst>
                </a:gridCol>
                <a:gridCol w="1285875">
                  <a:extLst>
                    <a:ext uri="{9D8B030D-6E8A-4147-A177-3AD203B41FA5}">
                      <a16:colId xmlns:a16="http://schemas.microsoft.com/office/drawing/2014/main" val="20001"/>
                    </a:ext>
                  </a:extLst>
                </a:gridCol>
                <a:gridCol w="1285875">
                  <a:extLst>
                    <a:ext uri="{9D8B030D-6E8A-4147-A177-3AD203B41FA5}">
                      <a16:colId xmlns:a16="http://schemas.microsoft.com/office/drawing/2014/main" val="20002"/>
                    </a:ext>
                  </a:extLst>
                </a:gridCol>
                <a:gridCol w="1285875">
                  <a:extLst>
                    <a:ext uri="{9D8B030D-6E8A-4147-A177-3AD203B41FA5}">
                      <a16:colId xmlns:a16="http://schemas.microsoft.com/office/drawing/2014/main" val="20003"/>
                    </a:ext>
                  </a:extLst>
                </a:gridCol>
                <a:gridCol w="1285875">
                  <a:extLst>
                    <a:ext uri="{9D8B030D-6E8A-4147-A177-3AD203B41FA5}">
                      <a16:colId xmlns:a16="http://schemas.microsoft.com/office/drawing/2014/main" val="20004"/>
                    </a:ext>
                  </a:extLst>
                </a:gridCol>
                <a:gridCol w="1285875">
                  <a:extLst>
                    <a:ext uri="{9D8B030D-6E8A-4147-A177-3AD203B41FA5}">
                      <a16:colId xmlns:a16="http://schemas.microsoft.com/office/drawing/2014/main" val="20005"/>
                    </a:ext>
                  </a:extLst>
                </a:gridCol>
                <a:gridCol w="1571625">
                  <a:extLst>
                    <a:ext uri="{9D8B030D-6E8A-4147-A177-3AD203B41FA5}">
                      <a16:colId xmlns:a16="http://schemas.microsoft.com/office/drawing/2014/main" val="20006"/>
                    </a:ext>
                  </a:extLst>
                </a:gridCol>
              </a:tblGrid>
              <a:tr h="685800">
                <a:tc>
                  <a:txBody>
                    <a:bodyPr/>
                    <a:lstStyle/>
                    <a:p>
                      <a:endParaRPr/>
                    </a:p>
                  </a:txBody>
                  <a:tcPr>
                    <a:solidFill>
                      <a:srgbClr val="EAF3F8"/>
                    </a:solidFill>
                  </a:tcPr>
                </a:tc>
                <a:tc>
                  <a:txBody>
                    <a:bodyPr/>
                    <a:lstStyle/>
                    <a:p>
                      <a:pPr algn="ctr">
                        <a:buNone/>
                      </a:pPr>
                      <a:r>
                        <a:rPr sz="1900" b="1">
                          <a:solidFill>
                            <a:srgbClr val="111111"/>
                          </a:solidFill>
                          <a:latin typeface="Arial"/>
                          <a:ea typeface="Arial"/>
                          <a:cs typeface="Arial"/>
                        </a:rPr>
                        <a:t>FIGRET</a:t>
                      </a:r>
                    </a:p>
                  </a:txBody>
                  <a:tcPr>
                    <a:solidFill>
                      <a:srgbClr val="EAF3F8"/>
                    </a:solidFill>
                  </a:tcPr>
                </a:tc>
                <a:tc>
                  <a:txBody>
                    <a:bodyPr/>
                    <a:lstStyle/>
                    <a:p>
                      <a:pPr algn="ctr">
                        <a:buNone/>
                      </a:pPr>
                      <a:r>
                        <a:rPr sz="1900" b="1">
                          <a:solidFill>
                            <a:srgbClr val="111111"/>
                          </a:solidFill>
                          <a:latin typeface="Arial"/>
                          <a:ea typeface="Arial"/>
                          <a:cs typeface="Arial"/>
                        </a:rPr>
                        <a:t>Teal</a:t>
                      </a:r>
                    </a:p>
                  </a:txBody>
                  <a:tcPr>
                    <a:solidFill>
                      <a:srgbClr val="EAF3F8"/>
                    </a:solidFill>
                  </a:tcPr>
                </a:tc>
                <a:tc>
                  <a:txBody>
                    <a:bodyPr/>
                    <a:lstStyle/>
                    <a:p>
                      <a:pPr algn="ctr">
                        <a:buNone/>
                      </a:pPr>
                      <a:r>
                        <a:rPr sz="1900" b="1">
                          <a:solidFill>
                            <a:srgbClr val="111111"/>
                          </a:solidFill>
                          <a:latin typeface="Arial"/>
                          <a:ea typeface="Arial"/>
                          <a:cs typeface="Arial"/>
                        </a:rPr>
                        <a:t>DOTE</a:t>
                      </a:r>
                    </a:p>
                  </a:txBody>
                  <a:tcPr>
                    <a:solidFill>
                      <a:srgbClr val="EAF3F8"/>
                    </a:solidFill>
                  </a:tcPr>
                </a:tc>
                <a:tc>
                  <a:txBody>
                    <a:bodyPr/>
                    <a:lstStyle/>
                    <a:p>
                      <a:pPr algn="ctr">
                        <a:buNone/>
                      </a:pPr>
                      <a:r>
                        <a:rPr sz="1900" b="1">
                          <a:solidFill>
                            <a:srgbClr val="111111"/>
                          </a:solidFill>
                          <a:latin typeface="Arial"/>
                          <a:ea typeface="Arial"/>
                          <a:cs typeface="Arial"/>
                        </a:rPr>
                        <a:t>HARP</a:t>
                      </a:r>
                    </a:p>
                  </a:txBody>
                  <a:tcPr>
                    <a:solidFill>
                      <a:srgbClr val="EAF3F8"/>
                    </a:solidFill>
                  </a:tcPr>
                </a:tc>
                <a:tc>
                  <a:txBody>
                    <a:bodyPr/>
                    <a:lstStyle/>
                    <a:p>
                      <a:pPr algn="ctr">
                        <a:buNone/>
                      </a:pPr>
                      <a:r>
                        <a:rPr sz="1900" b="1">
                          <a:solidFill>
                            <a:srgbClr val="111111"/>
                          </a:solidFill>
                          <a:latin typeface="Arial"/>
                          <a:ea typeface="Arial"/>
                          <a:cs typeface="Arial"/>
                        </a:rPr>
                        <a:t>Geminet</a:t>
                      </a:r>
                    </a:p>
                  </a:txBody>
                  <a:tcPr>
                    <a:solidFill>
                      <a:srgbClr val="EAF3F8"/>
                    </a:solidFill>
                  </a:tcPr>
                </a:tc>
                <a:tc>
                  <a:txBody>
                    <a:bodyPr/>
                    <a:lstStyle/>
                    <a:p>
                      <a:pPr algn="ctr">
                        <a:buNone/>
                      </a:pPr>
                      <a:r>
                        <a:rPr sz="1900" b="1" dirty="0">
                          <a:solidFill>
                            <a:srgbClr val="111111"/>
                          </a:solidFill>
                          <a:latin typeface="Arial"/>
                          <a:ea typeface="Arial"/>
                          <a:cs typeface="Arial"/>
                        </a:rPr>
                        <a:t>KaeTE</a:t>
                      </a:r>
                    </a:p>
                    <a:p>
                      <a:pPr algn="ctr">
                        <a:buNone/>
                      </a:pPr>
                      <a:r>
                        <a:rPr sz="1900" b="1" dirty="0">
                          <a:solidFill>
                            <a:srgbClr val="111111"/>
                          </a:solidFill>
                          <a:latin typeface="Arial"/>
                          <a:ea typeface="Arial"/>
                          <a:cs typeface="Arial"/>
                        </a:rPr>
                        <a:t>(this work)</a:t>
                      </a:r>
                    </a:p>
                  </a:txBody>
                  <a:tcPr>
                    <a:solidFill>
                      <a:srgbClr val="EAF3F8"/>
                    </a:solidFill>
                  </a:tcPr>
                </a:tc>
                <a:extLst>
                  <a:ext uri="{0D108BD9-81ED-4DB2-BD59-A6C34878D82A}">
                    <a16:rowId xmlns:a16="http://schemas.microsoft.com/office/drawing/2014/main" val="10000"/>
                  </a:ext>
                </a:extLst>
              </a:tr>
              <a:tr h="1019175">
                <a:tc>
                  <a:txBody>
                    <a:bodyPr/>
                    <a:lstStyle/>
                    <a:p>
                      <a:pPr algn="ctr">
                        <a:buNone/>
                      </a:pPr>
                      <a:r>
                        <a:rPr sz="2000" b="1">
                          <a:solidFill>
                            <a:srgbClr val="111111"/>
                          </a:solidFill>
                          <a:latin typeface="Arial"/>
                          <a:ea typeface="Arial"/>
                          <a:cs typeface="Arial"/>
                        </a:rPr>
                        <a:t>Dynamic network</a:t>
                      </a:r>
                    </a:p>
                    <a:p>
                      <a:pPr algn="ctr">
                        <a:buNone/>
                      </a:pPr>
                      <a:r>
                        <a:rPr sz="2000" b="1">
                          <a:solidFill>
                            <a:srgbClr val="111111"/>
                          </a:solidFill>
                          <a:latin typeface="Arial"/>
                          <a:ea typeface="Arial"/>
                          <a:cs typeface="Arial"/>
                        </a:rPr>
                        <a:t>conditions</a:t>
                      </a:r>
                    </a:p>
                  </a:txBody>
                  <a:tcPr>
                    <a:solidFill>
                      <a:srgbClr val="EAF3F8"/>
                    </a:solidFill>
                  </a:tcPr>
                </a:tc>
                <a:tc>
                  <a:txBody>
                    <a:bodyPr/>
                    <a:lstStyle/>
                    <a:p>
                      <a:pPr algn="ctr">
                        <a:buNone/>
                      </a:pPr>
                      <a:r>
                        <a:rPr sz="2850" b="1">
                          <a:solidFill>
                            <a:srgbClr val="666666"/>
                          </a:solidFill>
                          <a:latin typeface="Arial"/>
                          <a:ea typeface="Arial"/>
                          <a:cs typeface="Arial"/>
                        </a:rPr>
                        <a:t>✗</a:t>
                      </a:r>
                    </a:p>
                  </a:txBody>
                  <a:tcPr>
                    <a:solidFill>
                      <a:srgbClr val="FFFFFF"/>
                    </a:solidFill>
                  </a:tcPr>
                </a:tc>
                <a:tc>
                  <a:txBody>
                    <a:bodyPr/>
                    <a:lstStyle/>
                    <a:p>
                      <a:pPr algn="ctr">
                        <a:buNone/>
                      </a:pPr>
                      <a:r>
                        <a:rPr sz="2850" b="1">
                          <a:solidFill>
                            <a:srgbClr val="666666"/>
                          </a:solidFill>
                          <a:latin typeface="Arial"/>
                          <a:ea typeface="Arial"/>
                          <a:cs typeface="Arial"/>
                        </a:rPr>
                        <a:t>△</a:t>
                      </a:r>
                    </a:p>
                  </a:txBody>
                  <a:tcPr>
                    <a:solidFill>
                      <a:srgbClr val="FFFFFF"/>
                    </a:solidFill>
                  </a:tcPr>
                </a:tc>
                <a:tc>
                  <a:txBody>
                    <a:bodyPr/>
                    <a:lstStyle/>
                    <a:p>
                      <a:pPr algn="ctr">
                        <a:buNone/>
                      </a:pPr>
                      <a:r>
                        <a:rPr sz="2850" b="1">
                          <a:solidFill>
                            <a:srgbClr val="666666"/>
                          </a:solidFill>
                          <a:latin typeface="Arial"/>
                          <a:ea typeface="Arial"/>
                          <a:cs typeface="Arial"/>
                        </a:rPr>
                        <a:t>✗</a:t>
                      </a:r>
                    </a:p>
                  </a:txBody>
                  <a:tcPr>
                    <a:solidFill>
                      <a:srgbClr val="FFFFFF"/>
                    </a:solidFill>
                  </a:tcPr>
                </a:tc>
                <a:tc>
                  <a:txBody>
                    <a:bodyPr/>
                    <a:lstStyle/>
                    <a:p>
                      <a:pPr algn="ctr">
                        <a:buNone/>
                      </a:pPr>
                      <a:r>
                        <a:rPr sz="2850" b="1">
                          <a:solidFill>
                            <a:srgbClr val="1F497D"/>
                          </a:solidFill>
                          <a:latin typeface="Arial"/>
                          <a:ea typeface="Arial"/>
                          <a:cs typeface="Arial"/>
                        </a:rPr>
                        <a:t>✓</a:t>
                      </a:r>
                    </a:p>
                  </a:txBody>
                  <a:tcPr>
                    <a:solidFill>
                      <a:srgbClr val="FFFFFF"/>
                    </a:solidFill>
                  </a:tcPr>
                </a:tc>
                <a:tc>
                  <a:txBody>
                    <a:bodyPr/>
                    <a:lstStyle/>
                    <a:p>
                      <a:pPr algn="ctr">
                        <a:buNone/>
                      </a:pPr>
                      <a:r>
                        <a:rPr sz="2850" b="1">
                          <a:solidFill>
                            <a:srgbClr val="1F497D"/>
                          </a:solidFill>
                          <a:latin typeface="Arial"/>
                          <a:ea typeface="Arial"/>
                          <a:cs typeface="Arial"/>
                        </a:rPr>
                        <a:t>✓</a:t>
                      </a:r>
                    </a:p>
                  </a:txBody>
                  <a:tcPr>
                    <a:solidFill>
                      <a:srgbClr val="FFFFFF"/>
                    </a:solidFill>
                  </a:tcPr>
                </a:tc>
                <a:tc>
                  <a:txBody>
                    <a:bodyPr/>
                    <a:lstStyle/>
                    <a:p>
                      <a:pPr algn="ctr">
                        <a:buNone/>
                      </a:pPr>
                      <a:r>
                        <a:rPr sz="2850" b="1">
                          <a:solidFill>
                            <a:srgbClr val="1F497D"/>
                          </a:solidFill>
                          <a:latin typeface="Arial"/>
                          <a:ea typeface="Arial"/>
                          <a:cs typeface="Arial"/>
                        </a:rPr>
                        <a:t>✓</a:t>
                      </a:r>
                    </a:p>
                  </a:txBody>
                  <a:tcPr>
                    <a:solidFill>
                      <a:srgbClr val="EAF3F8"/>
                    </a:solidFill>
                  </a:tcPr>
                </a:tc>
                <a:extLst>
                  <a:ext uri="{0D108BD9-81ED-4DB2-BD59-A6C34878D82A}">
                    <a16:rowId xmlns:a16="http://schemas.microsoft.com/office/drawing/2014/main" val="10001"/>
                  </a:ext>
                </a:extLst>
              </a:tr>
              <a:tr h="1019175">
                <a:tc>
                  <a:txBody>
                    <a:bodyPr/>
                    <a:lstStyle/>
                    <a:p>
                      <a:pPr algn="ctr">
                        <a:buNone/>
                      </a:pPr>
                      <a:r>
                        <a:rPr sz="2000" b="1">
                          <a:solidFill>
                            <a:srgbClr val="111111"/>
                          </a:solidFill>
                          <a:latin typeface="Arial"/>
                          <a:ea typeface="Arial"/>
                          <a:cs typeface="Arial"/>
                        </a:rPr>
                        <a:t>Throughput objective</a:t>
                      </a:r>
                    </a:p>
                  </a:txBody>
                  <a:tcPr>
                    <a:solidFill>
                      <a:srgbClr val="EAF3F8"/>
                    </a:solidFill>
                  </a:tcPr>
                </a:tc>
                <a:tc>
                  <a:txBody>
                    <a:bodyPr/>
                    <a:lstStyle/>
                    <a:p>
                      <a:pPr algn="ctr">
                        <a:buNone/>
                      </a:pPr>
                      <a:r>
                        <a:rPr sz="2850" b="1">
                          <a:solidFill>
                            <a:srgbClr val="666666"/>
                          </a:solidFill>
                          <a:latin typeface="Arial"/>
                          <a:ea typeface="Arial"/>
                          <a:cs typeface="Arial"/>
                        </a:rPr>
                        <a:t>✗</a:t>
                      </a:r>
                    </a:p>
                  </a:txBody>
                  <a:tcPr>
                    <a:solidFill>
                      <a:srgbClr val="FFFFFF"/>
                    </a:solidFill>
                  </a:tcPr>
                </a:tc>
                <a:tc>
                  <a:txBody>
                    <a:bodyPr/>
                    <a:lstStyle/>
                    <a:p>
                      <a:pPr algn="ctr">
                        <a:buNone/>
                      </a:pPr>
                      <a:r>
                        <a:rPr sz="2850" b="1">
                          <a:solidFill>
                            <a:srgbClr val="1F497D"/>
                          </a:solidFill>
                          <a:latin typeface="Arial"/>
                          <a:ea typeface="Arial"/>
                          <a:cs typeface="Arial"/>
                        </a:rPr>
                        <a:t>✓</a:t>
                      </a:r>
                    </a:p>
                  </a:txBody>
                  <a:tcPr>
                    <a:solidFill>
                      <a:srgbClr val="FFFFFF"/>
                    </a:solidFill>
                  </a:tcPr>
                </a:tc>
                <a:tc>
                  <a:txBody>
                    <a:bodyPr/>
                    <a:lstStyle/>
                    <a:p>
                      <a:pPr algn="ctr">
                        <a:buNone/>
                      </a:pPr>
                      <a:r>
                        <a:rPr sz="2850" b="1">
                          <a:solidFill>
                            <a:srgbClr val="1F497D"/>
                          </a:solidFill>
                          <a:latin typeface="Arial"/>
                          <a:ea typeface="Arial"/>
                          <a:cs typeface="Arial"/>
                        </a:rPr>
                        <a:t>✓</a:t>
                      </a:r>
                    </a:p>
                  </a:txBody>
                  <a:tcPr>
                    <a:solidFill>
                      <a:srgbClr val="FFFFFF"/>
                    </a:solidFill>
                  </a:tcPr>
                </a:tc>
                <a:tc>
                  <a:txBody>
                    <a:bodyPr/>
                    <a:lstStyle/>
                    <a:p>
                      <a:pPr algn="ctr">
                        <a:buNone/>
                      </a:pPr>
                      <a:r>
                        <a:rPr sz="2850" b="1">
                          <a:solidFill>
                            <a:srgbClr val="666666"/>
                          </a:solidFill>
                          <a:latin typeface="Arial"/>
                          <a:ea typeface="Arial"/>
                          <a:cs typeface="Arial"/>
                        </a:rPr>
                        <a:t>✗</a:t>
                      </a:r>
                    </a:p>
                  </a:txBody>
                  <a:tcPr>
                    <a:solidFill>
                      <a:srgbClr val="FFFFFF"/>
                    </a:solidFill>
                  </a:tcPr>
                </a:tc>
                <a:tc>
                  <a:txBody>
                    <a:bodyPr/>
                    <a:lstStyle/>
                    <a:p>
                      <a:pPr algn="ctr">
                        <a:buNone/>
                      </a:pPr>
                      <a:r>
                        <a:rPr sz="2850" b="1">
                          <a:solidFill>
                            <a:srgbClr val="666666"/>
                          </a:solidFill>
                          <a:latin typeface="Arial"/>
                          <a:ea typeface="Arial"/>
                          <a:cs typeface="Arial"/>
                        </a:rPr>
                        <a:t>✗</a:t>
                      </a:r>
                    </a:p>
                  </a:txBody>
                  <a:tcPr>
                    <a:solidFill>
                      <a:srgbClr val="FFFFFF"/>
                    </a:solidFill>
                  </a:tcPr>
                </a:tc>
                <a:tc>
                  <a:txBody>
                    <a:bodyPr/>
                    <a:lstStyle/>
                    <a:p>
                      <a:pPr algn="ctr">
                        <a:buNone/>
                      </a:pPr>
                      <a:r>
                        <a:rPr sz="2850" b="1">
                          <a:solidFill>
                            <a:srgbClr val="1F497D"/>
                          </a:solidFill>
                          <a:latin typeface="Arial"/>
                          <a:ea typeface="Arial"/>
                          <a:cs typeface="Arial"/>
                        </a:rPr>
                        <a:t>✓</a:t>
                      </a:r>
                    </a:p>
                  </a:txBody>
                  <a:tcPr>
                    <a:solidFill>
                      <a:srgbClr val="EAF3F8"/>
                    </a:solidFill>
                  </a:tcPr>
                </a:tc>
                <a:extLst>
                  <a:ext uri="{0D108BD9-81ED-4DB2-BD59-A6C34878D82A}">
                    <a16:rowId xmlns:a16="http://schemas.microsoft.com/office/drawing/2014/main" val="10002"/>
                  </a:ext>
                </a:extLst>
              </a:tr>
            </a:tbl>
          </a:graphicData>
        </a:graphic>
      </p:graphicFrame>
      <p:sp>
        <p:nvSpPr>
          <p:cNvPr id="6" name="comparison-takeaway">
            <a:extLst>
              <a:ext uri="{FF2B5EF4-FFF2-40B4-BE49-F238E27FC236}">
                <a16:creationId xmlns:a16="http://schemas.microsoft.com/office/drawing/2014/main" id="{A4A063C2-F52F-480B-B4F2-0AD58B6DB880}"/>
              </a:ext>
            </a:extLst>
          </p:cNvPr>
          <p:cNvSpPr>
            <a:spLocks noGrp="1"/>
          </p:cNvSpPr>
          <p:nvPr/>
        </p:nvSpPr>
        <p:spPr>
          <a:xfrm>
            <a:off x="1428750" y="4714875"/>
            <a:ext cx="9334500" cy="514350"/>
          </a:xfrm>
          <a:prstGeom prst="roundRect">
            <a:avLst>
              <a:gd name="adj" fmla="val 18519"/>
            </a:avLst>
          </a:prstGeom>
          <a:solidFill>
            <a:srgbClr val="FFFFFF"/>
          </a:solidFill>
          <a:ln w="0">
            <a:solidFill>
              <a:srgbClr val="FFFFFF"/>
            </a:solidFill>
            <a:prstDash val="solid"/>
          </a:ln>
        </p:spPr>
        <p:txBody>
          <a:bodyPr wrap="square" lIns="95250" tIns="76200" rIns="95250" bIns="76200" anchor="ctr">
            <a:normAutofit fontScale="89283"/>
          </a:bodyPr>
          <a:lstStyle/>
          <a:p>
            <a:pPr algn="ctr">
              <a:buNone/>
              <a:defRPr sz="2250" b="1">
                <a:solidFill>
                  <a:srgbClr val="1F497D"/>
                </a:solidFill>
                <a:latin typeface="Arial"/>
                <a:ea typeface="Arial"/>
                <a:cs typeface="Arial"/>
              </a:defRPr>
            </a:pPr>
            <a:r>
              <a:rPr sz="2250" b="1" dirty="0">
                <a:solidFill>
                  <a:srgbClr val="1F497D"/>
                </a:solidFill>
                <a:latin typeface="Arial"/>
                <a:ea typeface="Arial"/>
                <a:cs typeface="Arial"/>
              </a:rPr>
              <a:t>KaeTE targets the missing intersection: dynamic conditions × throughput</a:t>
            </a:r>
          </a:p>
        </p:txBody>
      </p:sp>
      <p:sp>
        <p:nvSpPr>
          <p:cNvPr id="7" name="comparison-legend">
            <a:extLst>
              <a:ext uri="{FF2B5EF4-FFF2-40B4-BE49-F238E27FC236}">
                <a16:creationId xmlns:a16="http://schemas.microsoft.com/office/drawing/2014/main" id="{438BA2E7-3D42-4D1E-AAC1-D025D3F12E59}"/>
              </a:ext>
            </a:extLst>
          </p:cNvPr>
          <p:cNvSpPr>
            <a:spLocks noGrp="1"/>
          </p:cNvSpPr>
          <p:nvPr/>
        </p:nvSpPr>
        <p:spPr>
          <a:xfrm>
            <a:off x="2381250" y="5334000"/>
            <a:ext cx="7429500" cy="361950"/>
          </a:xfrm>
          <a:prstGeom prst="roundRect">
            <a:avLst>
              <a:gd name="adj" fmla="val 26316"/>
            </a:avLst>
          </a:prstGeom>
          <a:solidFill>
            <a:srgbClr val="FFFFFF"/>
          </a:solidFill>
          <a:ln w="0">
            <a:solidFill>
              <a:srgbClr val="FFFFFF"/>
            </a:solidFill>
            <a:prstDash val="solid"/>
          </a:ln>
        </p:spPr>
        <p:txBody>
          <a:bodyPr wrap="square" lIns="95250" tIns="76200" rIns="95250" bIns="76200" anchor="ctr">
            <a:normAutofit fontScale="79056" lnSpcReduction="20000"/>
          </a:bodyPr>
          <a:lstStyle/>
          <a:p>
            <a:pPr algn="ctr">
              <a:buNone/>
              <a:defRPr sz="1575" b="0">
                <a:solidFill>
                  <a:srgbClr val="666666"/>
                </a:solidFill>
                <a:latin typeface="Arial"/>
                <a:ea typeface="Arial"/>
                <a:cs typeface="Arial"/>
              </a:defRPr>
            </a:pPr>
            <a:r>
              <a:rPr sz="1575" b="0">
                <a:solidFill>
                  <a:srgbClr val="666666"/>
                </a:solidFill>
                <a:latin typeface="Arial"/>
                <a:ea typeface="Arial"/>
                <a:cs typeface="Arial"/>
              </a:rPr>
              <a:t>△  partial support within a fixed-topology family</a:t>
            </a:r>
          </a:p>
        </p:txBody>
      </p:sp>
    </p:spTree>
    <p:extLst>
      <p:ext uri="{BB962C8B-B14F-4D97-AF65-F5344CB8AC3E}">
        <p14:creationId xmlns:p14="http://schemas.microsoft.com/office/powerpoint/2010/main" val="42802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圆角 33">
            <a:extLst>
              <a:ext uri="{FF2B5EF4-FFF2-40B4-BE49-F238E27FC236}">
                <a16:creationId xmlns:a16="http://schemas.microsoft.com/office/drawing/2014/main" id="{F5F02E10-B5C6-45AC-ADF8-414BC624786E}"/>
              </a:ext>
            </a:extLst>
          </p:cNvPr>
          <p:cNvSpPr>
            <a:spLocks noGrp="1"/>
          </p:cNvSpPr>
          <p:nvPr/>
        </p:nvSpPr>
        <p:spPr>
          <a:xfrm>
            <a:off x="6370431" y="2696595"/>
            <a:ext cx="4734338" cy="3607904"/>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anchor="t"/>
          <a:lstStyle/>
          <a:p>
            <a:pPr marL="0" marR="0" indent="0" algn="l" defTabSz="914400">
              <a:lnSpc>
                <a:spcPct val="100000"/>
              </a:lnSpc>
              <a:spcBef>
                <a:spcPct val="0"/>
              </a:spcBef>
              <a:spcAft>
                <a:spcPct val="0"/>
              </a:spcAft>
              <a:buClrTx/>
              <a:buSzTx/>
              <a:buFontTx/>
              <a:buNone/>
            </a:pPr>
            <a:endParaRPr/>
          </a:p>
        </p:txBody>
      </p:sp>
      <p:sp>
        <p:nvSpPr>
          <p:cNvPr id="32" name="矩形: 圆角 31">
            <a:extLst>
              <a:ext uri="{FF2B5EF4-FFF2-40B4-BE49-F238E27FC236}">
                <a16:creationId xmlns:a16="http://schemas.microsoft.com/office/drawing/2014/main" id="{6210985A-9F4F-4AB2-9598-DAD4DD30B0AF}"/>
              </a:ext>
            </a:extLst>
          </p:cNvPr>
          <p:cNvSpPr>
            <a:spLocks noGrp="1"/>
          </p:cNvSpPr>
          <p:nvPr/>
        </p:nvSpPr>
        <p:spPr>
          <a:xfrm>
            <a:off x="580534" y="2653060"/>
            <a:ext cx="4583302" cy="3607904"/>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anchor="t"/>
          <a:lstStyle/>
          <a:p>
            <a:pPr marL="0" marR="0" indent="0" algn="l" defTabSz="914400">
              <a:lnSpc>
                <a:spcPct val="100000"/>
              </a:lnSpc>
              <a:spcBef>
                <a:spcPct val="0"/>
              </a:spcBef>
              <a:spcAft>
                <a:spcPct val="0"/>
              </a:spcAft>
              <a:buClrTx/>
              <a:buSzTx/>
              <a:buFontTx/>
              <a:buNone/>
            </a:pPr>
            <a:endParaRPr/>
          </a:p>
        </p:txBody>
      </p:sp>
      <p:sp>
        <p:nvSpPr>
          <p:cNvPr id="2" name="标题 1">
            <a:extLst>
              <a:ext uri="{FF2B5EF4-FFF2-40B4-BE49-F238E27FC236}">
                <a16:creationId xmlns:a16="http://schemas.microsoft.com/office/drawing/2014/main" id="{D0B428DA-8D51-4C40-A622-DB16E96F7216}"/>
              </a:ext>
            </a:extLst>
          </p:cNvPr>
          <p:cNvSpPr>
            <a:spLocks noGrp="1"/>
          </p:cNvSpPr>
          <p:nvPr>
            <p:ph type="title"/>
          </p:nvPr>
        </p:nvSpPr>
        <p:spPr>
          <a:xfrm>
            <a:off x="-114300" y="178428"/>
            <a:ext cx="12420600" cy="1236433"/>
          </a:xfrm>
        </p:spPr>
        <p:txBody>
          <a:bodyPr/>
          <a:lstStyle/>
          <a:p>
            <a:r>
              <a:rPr lang="en-US" dirty="0"/>
              <a:t>Key idea: </a:t>
            </a:r>
            <a:r>
              <a:rPr dirty="0"/>
              <a:t>KaeTE learns in the dual space</a:t>
            </a:r>
          </a:p>
        </p:txBody>
      </p:sp>
      <p:sp>
        <p:nvSpPr>
          <p:cNvPr id="4" name="灯片编号占位符 3">
            <a:extLst>
              <a:ext uri="{FF2B5EF4-FFF2-40B4-BE49-F238E27FC236}">
                <a16:creationId xmlns:a16="http://schemas.microsoft.com/office/drawing/2014/main" id="{5124D1B1-74CF-4981-835F-0635DFE8E75F}"/>
              </a:ext>
            </a:extLst>
          </p:cNvPr>
          <p:cNvSpPr>
            <a:spLocks noGrp="1"/>
          </p:cNvSpPr>
          <p:nvPr>
            <p:ph type="sldNum" idx="11"/>
          </p:nvPr>
        </p:nvSpPr>
        <p:spPr/>
        <p:txBody>
          <a:bodyPr/>
          <a:lstStyle/>
          <a:p>
            <a:pPr>
              <a:buNone/>
            </a:pPr>
            <a:fld id="{EE5B3003-2C54-13C6-9832-7637201064DE}" type="slidenum">
              <a:t>5</a:t>
            </a:fld>
            <a:endParaRPr/>
          </a:p>
        </p:txBody>
      </p:sp>
      <p:sp>
        <p:nvSpPr>
          <p:cNvPr id="5" name="TextBox 7">
            <a:extLst>
              <a:ext uri="{FF2B5EF4-FFF2-40B4-BE49-F238E27FC236}">
                <a16:creationId xmlns:a16="http://schemas.microsoft.com/office/drawing/2014/main" id="{E186A37D-005B-4CA0-950A-FFD5774F77E2}"/>
              </a:ext>
            </a:extLst>
          </p:cNvPr>
          <p:cNvSpPr>
            <a:spLocks noGrp="1"/>
          </p:cNvSpPr>
          <p:nvPr/>
        </p:nvSpPr>
        <p:spPr>
          <a:xfrm>
            <a:off x="1014006" y="1565549"/>
            <a:ext cx="3983350" cy="523220"/>
          </a:xfrm>
          <a:prstGeom prst="rect">
            <a:avLst/>
          </a:prstGeom>
          <a:noFill/>
        </p:spPr>
        <p:txBody>
          <a:bodyPr wrap="square">
            <a:spAutoFit/>
          </a:bodyPr>
          <a:lstStyle/>
          <a:p>
            <a:pPr algn="ctr">
              <a:buNone/>
            </a:pPr>
            <a:r>
              <a:rPr sz="2800">
                <a:solidFill>
                  <a:srgbClr val="002060"/>
                </a:solidFill>
              </a:rPr>
              <a:t>Primal formulation</a:t>
            </a:r>
          </a:p>
        </p:txBody>
      </p:sp>
      <p:sp>
        <p:nvSpPr>
          <p:cNvPr id="6" name="TextBox 7">
            <a:extLst>
              <a:ext uri="{FF2B5EF4-FFF2-40B4-BE49-F238E27FC236}">
                <a16:creationId xmlns:a16="http://schemas.microsoft.com/office/drawing/2014/main" id="{22C47450-C9C3-41E3-AF7A-60C656D97555}"/>
              </a:ext>
            </a:extLst>
          </p:cNvPr>
          <p:cNvSpPr>
            <a:spLocks noGrp="1"/>
          </p:cNvSpPr>
          <p:nvPr/>
        </p:nvSpPr>
        <p:spPr>
          <a:xfrm>
            <a:off x="6606777" y="1565549"/>
            <a:ext cx="3983350" cy="523220"/>
          </a:xfrm>
          <a:prstGeom prst="rect">
            <a:avLst/>
          </a:prstGeom>
          <a:noFill/>
        </p:spPr>
        <p:txBody>
          <a:bodyPr wrap="square">
            <a:spAutoFit/>
          </a:bodyPr>
          <a:lstStyle/>
          <a:p>
            <a:pPr algn="ctr">
              <a:buNone/>
            </a:pPr>
            <a:r>
              <a:rPr sz="2800">
                <a:solidFill>
                  <a:srgbClr val="002060"/>
                </a:solidFill>
              </a:rPr>
              <a:t>Dual formulation</a:t>
            </a:r>
          </a:p>
        </p:txBody>
      </p:sp>
      <p:sp>
        <p:nvSpPr>
          <p:cNvPr id="24" name="内容占位符 2">
            <a:extLst>
              <a:ext uri="{FF2B5EF4-FFF2-40B4-BE49-F238E27FC236}">
                <a16:creationId xmlns:a16="http://schemas.microsoft.com/office/drawing/2014/main" id="{0DD947F2-878F-4877-8492-7E977EC7D1C1}"/>
              </a:ext>
            </a:extLst>
          </p:cNvPr>
          <p:cNvSpPr>
            <a:spLocks noGrp="1"/>
          </p:cNvSpPr>
          <p:nvPr>
            <p:ph idx="1"/>
          </p:nvPr>
        </p:nvSpPr>
        <p:spPr>
          <a:xfrm>
            <a:off x="805254" y="2893922"/>
            <a:ext cx="4358582" cy="3367042"/>
          </a:xfrm>
        </p:spPr>
        <p:txBody>
          <a:bodyPr/>
          <a:lstStyle/>
          <a:p>
            <a:pPr>
              <a:spcAft>
                <a:spcPts val="8"/>
              </a:spcAft>
              <a:buNone/>
            </a:pPr>
            <a:r>
              <a:rPr sz="2400" b="1" dirty="0">
                <a:solidFill>
                  <a:srgbClr val="111111"/>
                </a:solidFill>
                <a:latin typeface="Arial"/>
                <a:ea typeface="Arial"/>
                <a:cs typeface="Arial"/>
              </a:rPr>
              <a:t>Constrained split ratios</a:t>
            </a:r>
          </a:p>
          <a:p>
            <a:pPr marL="342911">
              <a:spcAft>
                <a:spcPts val="5"/>
              </a:spcAft>
              <a:buFont typeface="Wingdings" pitchFamily="2" charset="2"/>
              <a:buChar char="Ø"/>
            </a:pPr>
            <a:r>
              <a:rPr sz="2025" dirty="0">
                <a:solidFill>
                  <a:srgbClr val="111111"/>
                </a:solidFill>
                <a:latin typeface="Arial"/>
                <a:ea typeface="Arial"/>
                <a:cs typeface="Arial"/>
              </a:rPr>
              <a:t>Commodity constraints keep each demand within its budget</a:t>
            </a:r>
            <a:endParaRPr lang="en-US" sz="2025" dirty="0">
              <a:solidFill>
                <a:srgbClr val="111111"/>
              </a:solidFill>
              <a:latin typeface="Arial"/>
              <a:ea typeface="Arial"/>
              <a:cs typeface="Arial"/>
            </a:endParaRPr>
          </a:p>
          <a:p>
            <a:pPr marL="342911">
              <a:spcAft>
                <a:spcPts val="5"/>
              </a:spcAft>
              <a:buFont typeface="Wingdings" pitchFamily="2" charset="2"/>
              <a:buChar char="Ø"/>
            </a:pPr>
            <a:r>
              <a:rPr sz="2025" dirty="0">
                <a:solidFill>
                  <a:srgbClr val="111111"/>
                </a:solidFill>
                <a:latin typeface="Arial"/>
                <a:ea typeface="Arial"/>
                <a:cs typeface="Arial"/>
              </a:rPr>
              <a:t> Link capacities couple all commodities</a:t>
            </a:r>
            <a:r>
              <a:rPr lang="zh-CN" altLang="en-US" sz="2025" dirty="0">
                <a:solidFill>
                  <a:srgbClr val="111111"/>
                </a:solidFill>
                <a:latin typeface="Arial"/>
                <a:ea typeface="Arial"/>
                <a:cs typeface="Arial"/>
              </a:rPr>
              <a:t> </a:t>
            </a:r>
            <a:endParaRPr lang="en-US" altLang="zh-CN" sz="2025" dirty="0">
              <a:solidFill>
                <a:srgbClr val="111111"/>
              </a:solidFill>
              <a:latin typeface="Arial"/>
              <a:ea typeface="Arial"/>
              <a:cs typeface="Arial"/>
            </a:endParaRPr>
          </a:p>
          <a:p>
            <a:pPr marL="342911">
              <a:spcAft>
                <a:spcPts val="5"/>
              </a:spcAft>
              <a:buFont typeface="Wingdings" pitchFamily="2" charset="2"/>
              <a:buChar char="Ø"/>
            </a:pPr>
            <a:r>
              <a:rPr sz="2025" dirty="0">
                <a:solidFill>
                  <a:srgbClr val="111111"/>
                </a:solidFill>
                <a:latin typeface="Arial"/>
                <a:ea typeface="Arial"/>
                <a:cs typeface="Arial"/>
              </a:rPr>
              <a:t>Direct learned updates must</a:t>
            </a:r>
            <a:r>
              <a:rPr lang="en-US" sz="2025" dirty="0">
                <a:solidFill>
                  <a:srgbClr val="111111"/>
                </a:solidFill>
                <a:latin typeface="Arial"/>
                <a:ea typeface="Arial"/>
                <a:cs typeface="Arial"/>
              </a:rPr>
              <a:t> respect these constraints </a:t>
            </a:r>
            <a:r>
              <a:rPr lang="en-US" sz="2025" b="1" dirty="0">
                <a:solidFill>
                  <a:srgbClr val="111111"/>
                </a:solidFill>
                <a:latin typeface="Arial"/>
                <a:ea typeface="Arial"/>
                <a:cs typeface="Arial"/>
              </a:rPr>
              <a:t>(which is hard)</a:t>
            </a:r>
            <a:endParaRPr sz="2025" b="1" dirty="0">
              <a:solidFill>
                <a:srgbClr val="111111"/>
              </a:solidFill>
              <a:latin typeface="Arial"/>
              <a:ea typeface="Arial"/>
              <a:cs typeface="Arial"/>
            </a:endParaRPr>
          </a:p>
        </p:txBody>
      </p:sp>
      <mc:AlternateContent xmlns:mc="http://schemas.openxmlformats.org/markup-compatibility/2006" xmlns:a14="http://schemas.microsoft.com/office/drawing/2010/main">
        <mc:Choice Requires="a14">
          <p:sp>
            <p:nvSpPr>
              <p:cNvPr id="25" name="内容占位符 2">
                <a:extLst>
                  <a:ext uri="{FF2B5EF4-FFF2-40B4-BE49-F238E27FC236}">
                    <a16:creationId xmlns:a16="http://schemas.microsoft.com/office/drawing/2014/main" id="{240AA204-ADB9-4CD3-AEBD-E597792A720D}"/>
                  </a:ext>
                </a:extLst>
              </p:cNvPr>
              <p:cNvSpPr>
                <a:spLocks noGrp="1"/>
              </p:cNvSpPr>
              <p:nvPr/>
            </p:nvSpPr>
            <p:spPr>
              <a:xfrm>
                <a:off x="6965243" y="2889686"/>
                <a:ext cx="3890606" cy="3511115"/>
              </a:xfrm>
              <a:prstGeom prst="rect">
                <a:avLst/>
              </a:prstGeom>
              <a:noFill/>
              <a:ln>
                <a:noFill/>
              </a:ln>
            </p:spPr>
            <p:txBody>
              <a:bodyPr vert="horz" wrap="square" lIns="91440" tIns="45720" rIns="91440" bIns="45720" anchor="t"/>
              <a:lstStyle>
                <a:lvl1pPr marL="342900" indent="-342900" algn="l">
                  <a:spcBef>
                    <a:spcPct val="50000"/>
                  </a:spcBef>
                  <a:spcAft>
                    <a:spcPct val="0"/>
                  </a:spcAft>
                  <a:buFont typeface="Wingdings"/>
                  <a:buChar char="Ø"/>
                  <a:defRPr sz="2800">
                    <a:solidFill>
                      <a:schemeClr val="tx1"/>
                    </a:solidFill>
                    <a:latin typeface="+mn-lt"/>
                    <a:ea typeface="+mn-lt"/>
                    <a:cs typeface="+mn-lt"/>
                  </a:defRPr>
                </a:lvl1pPr>
                <a:lvl2pPr marL="742950" indent="-285750" algn="l">
                  <a:spcBef>
                    <a:spcPct val="20000"/>
                  </a:spcBef>
                  <a:spcAft>
                    <a:spcPct val="0"/>
                  </a:spcAft>
                  <a:buChar char="•"/>
                  <a:defRPr sz="2400">
                    <a:solidFill>
                      <a:schemeClr val="tx1"/>
                    </a:solidFill>
                    <a:latin typeface="+mn-lt"/>
                    <a:ea typeface="+mn-lt"/>
                    <a:cs typeface="+mn-lt"/>
                  </a:defRPr>
                </a:lvl2pPr>
                <a:lvl3pPr marL="1143000" indent="-228600" algn="l">
                  <a:spcBef>
                    <a:spcPct val="20000"/>
                  </a:spcBef>
                  <a:spcAft>
                    <a:spcPct val="0"/>
                  </a:spcAft>
                  <a:buChar char="•"/>
                  <a:defRPr sz="2000">
                    <a:solidFill>
                      <a:schemeClr val="tx1"/>
                    </a:solidFill>
                    <a:latin typeface="+mn-lt"/>
                    <a:ea typeface="+mn-lt"/>
                    <a:cs typeface="+mn-lt"/>
                  </a:defRPr>
                </a:lvl3pPr>
                <a:lvl4pPr marL="1600200" indent="-228600" algn="l">
                  <a:spcBef>
                    <a:spcPct val="20000"/>
                  </a:spcBef>
                  <a:spcAft>
                    <a:spcPct val="0"/>
                  </a:spcAft>
                  <a:buChar char="•"/>
                  <a:defRPr>
                    <a:solidFill>
                      <a:schemeClr val="tx1"/>
                    </a:solidFill>
                    <a:latin typeface="+mn-lt"/>
                    <a:ea typeface="+mn-lt"/>
                    <a:cs typeface="+mn-lt"/>
                  </a:defRPr>
                </a:lvl4pPr>
                <a:lvl5pPr marL="2057400" indent="-228600" algn="l">
                  <a:spcBef>
                    <a:spcPct val="20000"/>
                  </a:spcBef>
                  <a:spcAft>
                    <a:spcPct val="0"/>
                  </a:spcAft>
                  <a:buChar char="•"/>
                  <a:defRPr>
                    <a:solidFill>
                      <a:schemeClr val="tx1"/>
                    </a:solidFill>
                    <a:latin typeface="+mn-lt"/>
                    <a:ea typeface="+mn-lt"/>
                    <a:cs typeface="+mn-lt"/>
                  </a:defRPr>
                </a:lvl5pPr>
                <a:lvl6pPr marL="2514600" indent="-228600" algn="l">
                  <a:spcBef>
                    <a:spcPct val="20000"/>
                  </a:spcBef>
                  <a:spcAft>
                    <a:spcPct val="0"/>
                  </a:spcAft>
                  <a:buChar char="•"/>
                  <a:defRPr>
                    <a:solidFill>
                      <a:schemeClr val="tx1"/>
                    </a:solidFill>
                    <a:latin typeface="+mn-lt"/>
                    <a:ea typeface="+mn-lt"/>
                    <a:cs typeface="+mn-lt"/>
                  </a:defRPr>
                </a:lvl6pPr>
                <a:lvl7pPr marL="2971800" indent="-228600" algn="l">
                  <a:spcBef>
                    <a:spcPct val="20000"/>
                  </a:spcBef>
                  <a:spcAft>
                    <a:spcPct val="0"/>
                  </a:spcAft>
                  <a:buChar char="•"/>
                  <a:defRPr>
                    <a:solidFill>
                      <a:schemeClr val="tx1"/>
                    </a:solidFill>
                    <a:latin typeface="+mn-lt"/>
                    <a:ea typeface="+mn-lt"/>
                    <a:cs typeface="+mn-lt"/>
                  </a:defRPr>
                </a:lvl7pPr>
                <a:lvl8pPr marL="3429000" indent="-228600" algn="l">
                  <a:spcBef>
                    <a:spcPct val="20000"/>
                  </a:spcBef>
                  <a:spcAft>
                    <a:spcPct val="0"/>
                  </a:spcAft>
                  <a:buChar char="•"/>
                  <a:defRPr>
                    <a:solidFill>
                      <a:schemeClr val="tx1"/>
                    </a:solidFill>
                    <a:latin typeface="+mn-lt"/>
                    <a:ea typeface="+mn-lt"/>
                    <a:cs typeface="+mn-lt"/>
                  </a:defRPr>
                </a:lvl8pPr>
                <a:lvl9pPr marL="3886200" indent="-228600" algn="l">
                  <a:spcBef>
                    <a:spcPct val="20000"/>
                  </a:spcBef>
                  <a:spcAft>
                    <a:spcPct val="0"/>
                  </a:spcAft>
                  <a:buChar char="•"/>
                  <a:defRPr>
                    <a:solidFill>
                      <a:schemeClr val="tx1"/>
                    </a:solidFill>
                    <a:latin typeface="+mn-lt"/>
                    <a:ea typeface="+mn-lt"/>
                    <a:cs typeface="+mn-lt"/>
                  </a:defRPr>
                </a:lvl9pPr>
              </a:lstStyle>
              <a:p>
                <a:pPr>
                  <a:spcAft>
                    <a:spcPts val="8"/>
                  </a:spcAft>
                  <a:buNone/>
                </a:pPr>
                <a:r>
                  <a:rPr lang="en" sz="2400" b="1" dirty="0">
                    <a:solidFill>
                      <a:srgbClr val="111111"/>
                    </a:solidFill>
                    <a:latin typeface="Arial"/>
                    <a:ea typeface="Arial"/>
                    <a:cs typeface="Arial"/>
                  </a:rPr>
                  <a:t>Per-link prices </a:t>
                </a:r>
                <a14:m>
                  <m:oMath xmlns:m="http://schemas.openxmlformats.org/officeDocument/2006/math">
                    <m:r>
                      <a:rPr lang="en" sz="2400" b="1" i="1" smtClean="0">
                        <a:solidFill>
                          <a:srgbClr val="111111"/>
                        </a:solidFill>
                        <a:latin typeface="Cambria Math" panose="02040503050406030204" pitchFamily="18" charset="0"/>
                        <a:ea typeface="Cambria Math" panose="02040503050406030204" pitchFamily="18" charset="0"/>
                        <a:cs typeface="Arial"/>
                      </a:rPr>
                      <m:t>𝝀</m:t>
                    </m:r>
                  </m:oMath>
                </a14:m>
                <a:endParaRPr lang="en" sz="2400" b="1" dirty="0">
                  <a:solidFill>
                    <a:srgbClr val="111111"/>
                  </a:solidFill>
                  <a:latin typeface="Arial"/>
                  <a:ea typeface="Arial"/>
                  <a:cs typeface="Arial"/>
                </a:endParaRPr>
              </a:p>
              <a:p>
                <a:pPr>
                  <a:spcAft>
                    <a:spcPts val="8"/>
                  </a:spcAft>
                  <a:buFont typeface="Wingdings" pitchFamily="2" charset="2"/>
                  <a:buChar char="Ø"/>
                </a:pPr>
                <a:r>
                  <a:rPr lang="en" sz="2025" dirty="0">
                    <a:solidFill>
                      <a:srgbClr val="111111"/>
                    </a:solidFill>
                    <a:latin typeface="Arial"/>
                    <a:ea typeface="Arial"/>
                    <a:cs typeface="Arial"/>
                  </a:rPr>
                  <a:t>Iteratively</a:t>
                </a:r>
                <a:r>
                  <a:rPr lang="zh-CN" altLang="en-US" sz="2025" dirty="0">
                    <a:solidFill>
                      <a:srgbClr val="111111"/>
                    </a:solidFill>
                    <a:latin typeface="Arial"/>
                    <a:ea typeface="Arial"/>
                    <a:cs typeface="Arial"/>
                  </a:rPr>
                  <a:t> </a:t>
                </a:r>
                <a:r>
                  <a:rPr lang="en" altLang="zh-CN" sz="2025" dirty="0">
                    <a:solidFill>
                      <a:srgbClr val="111111"/>
                    </a:solidFill>
                    <a:latin typeface="Arial"/>
                    <a:ea typeface="Arial"/>
                    <a:cs typeface="Arial"/>
                  </a:rPr>
                  <a:t>r</a:t>
                </a:r>
                <a:r>
                  <a:rPr lang="en" sz="2025" dirty="0">
                    <a:solidFill>
                      <a:srgbClr val="111111"/>
                    </a:solidFill>
                    <a:latin typeface="Arial"/>
                    <a:ea typeface="Arial"/>
                    <a:cs typeface="Arial"/>
                  </a:rPr>
                  <a:t>efine with “gradient descent”</a:t>
                </a:r>
              </a:p>
              <a:p>
                <a:pPr>
                  <a:spcAft>
                    <a:spcPts val="8"/>
                  </a:spcAft>
                  <a:buFont typeface="Wingdings" pitchFamily="2" charset="2"/>
                  <a:buChar char="Ø"/>
                </a:pPr>
                <a:r>
                  <a:rPr lang="en-US" altLang="zh-CN" sz="2025" dirty="0">
                    <a:solidFill>
                      <a:srgbClr val="111111"/>
                    </a:solidFill>
                    <a:latin typeface="Arial"/>
                    <a:ea typeface="Arial"/>
                    <a:cs typeface="Arial"/>
                  </a:rPr>
                  <a:t>Simple</a:t>
                </a:r>
                <a:r>
                  <a:rPr lang="zh-CN" altLang="en-US" sz="2025" dirty="0">
                    <a:solidFill>
                      <a:srgbClr val="111111"/>
                    </a:solidFill>
                    <a:latin typeface="Arial"/>
                    <a:ea typeface="Arial"/>
                    <a:cs typeface="Arial"/>
                  </a:rPr>
                  <a:t> </a:t>
                </a:r>
                <a:r>
                  <a:rPr lang="en-US" altLang="zh-CN" sz="2025" dirty="0">
                    <a:solidFill>
                      <a:srgbClr val="111111"/>
                    </a:solidFill>
                    <a:latin typeface="Arial"/>
                    <a:ea typeface="Arial"/>
                    <a:cs typeface="Arial"/>
                  </a:rPr>
                  <a:t>constraints</a:t>
                </a:r>
                <a:r>
                  <a:rPr lang="zh-CN" altLang="en-US" sz="2025" dirty="0">
                    <a:solidFill>
                      <a:srgbClr val="111111"/>
                    </a:solidFill>
                    <a:latin typeface="Arial"/>
                    <a:ea typeface="Arial"/>
                    <a:cs typeface="Arial"/>
                  </a:rPr>
                  <a:t> </a:t>
                </a:r>
                <a:r>
                  <a:rPr lang="en-US" altLang="zh-CN" sz="2025" dirty="0">
                    <a:solidFill>
                      <a:srgbClr val="111111"/>
                    </a:solidFill>
                    <a:latin typeface="Arial"/>
                    <a:ea typeface="Arial"/>
                    <a:cs typeface="Arial"/>
                  </a:rPr>
                  <a:t>with</a:t>
                </a:r>
                <a:r>
                  <a:rPr lang="zh-CN" altLang="en-US" sz="2025" dirty="0">
                    <a:solidFill>
                      <a:srgbClr val="111111"/>
                    </a:solidFill>
                    <a:latin typeface="Arial"/>
                    <a:ea typeface="Arial"/>
                    <a:cs typeface="Arial"/>
                  </a:rPr>
                  <a:t> </a:t>
                </a:r>
                <a:r>
                  <a:rPr lang="en-US" altLang="zh-CN" sz="2025" dirty="0">
                    <a:solidFill>
                      <a:srgbClr val="111111"/>
                    </a:solidFill>
                    <a:latin typeface="Arial"/>
                    <a:ea typeface="Arial"/>
                    <a:cs typeface="Arial"/>
                  </a:rPr>
                  <a:t>respect</a:t>
                </a:r>
                <a:r>
                  <a:rPr lang="zh-CN" altLang="en-US" sz="2025" dirty="0">
                    <a:solidFill>
                      <a:srgbClr val="111111"/>
                    </a:solidFill>
                    <a:latin typeface="Arial"/>
                    <a:ea typeface="Arial"/>
                    <a:cs typeface="Arial"/>
                  </a:rPr>
                  <a:t> </a:t>
                </a:r>
                <a:r>
                  <a:rPr lang="en-US" altLang="zh-CN" sz="2025" dirty="0">
                    <a:solidFill>
                      <a:srgbClr val="111111"/>
                    </a:solidFill>
                    <a:latin typeface="Arial"/>
                    <a:ea typeface="Arial"/>
                    <a:cs typeface="Arial"/>
                  </a:rPr>
                  <a:t>to</a:t>
                </a:r>
                <a:r>
                  <a:rPr lang="zh-CN" altLang="en-US" sz="2025" dirty="0">
                    <a:solidFill>
                      <a:srgbClr val="111111"/>
                    </a:solidFill>
                    <a:latin typeface="Arial"/>
                    <a:ea typeface="Arial"/>
                    <a:cs typeface="Arial"/>
                  </a:rPr>
                  <a:t> </a:t>
                </a:r>
                <a:r>
                  <a:rPr lang="en-US" altLang="zh-CN" sz="2025" dirty="0">
                    <a:solidFill>
                      <a:srgbClr val="111111"/>
                    </a:solidFill>
                    <a:latin typeface="Arial"/>
                    <a:ea typeface="Arial"/>
                    <a:cs typeface="Arial"/>
                  </a:rPr>
                  <a:t>link</a:t>
                </a:r>
                <a:r>
                  <a:rPr lang="zh-CN" altLang="en-US" sz="2025" dirty="0">
                    <a:solidFill>
                      <a:srgbClr val="111111"/>
                    </a:solidFill>
                    <a:latin typeface="Arial"/>
                    <a:ea typeface="Arial"/>
                    <a:cs typeface="Arial"/>
                  </a:rPr>
                  <a:t> </a:t>
                </a:r>
                <a:r>
                  <a:rPr lang="en-US" altLang="zh-CN" sz="2025" dirty="0">
                    <a:solidFill>
                      <a:srgbClr val="111111"/>
                    </a:solidFill>
                    <a:latin typeface="Arial"/>
                    <a:ea typeface="Arial"/>
                    <a:cs typeface="Arial"/>
                  </a:rPr>
                  <a:t>prices</a:t>
                </a:r>
                <a:endParaRPr lang="en" sz="2025" dirty="0">
                  <a:solidFill>
                    <a:srgbClr val="111111"/>
                  </a:solidFill>
                  <a:latin typeface="Arial"/>
                  <a:ea typeface="Arial"/>
                  <a:cs typeface="Arial"/>
                </a:endParaRPr>
              </a:p>
              <a:p>
                <a:pPr>
                  <a:spcAft>
                    <a:spcPts val="8"/>
                  </a:spcAft>
                  <a:buNone/>
                </a:pPr>
                <a:r>
                  <a:rPr lang="en" sz="2400" b="1" dirty="0">
                    <a:solidFill>
                      <a:srgbClr val="111111"/>
                    </a:solidFill>
                    <a:latin typeface="Arial"/>
                    <a:ea typeface="Arial"/>
                    <a:cs typeface="Arial"/>
                  </a:rPr>
                  <a:t>Recover routing</a:t>
                </a:r>
              </a:p>
              <a:p>
                <a:pPr marL="342911">
                  <a:buFont typeface="Wingdings" pitchFamily="2" charset="2"/>
                  <a:buChar char="Ø"/>
                </a:pPr>
                <a:r>
                  <a:rPr lang="en" sz="2025" dirty="0">
                    <a:solidFill>
                      <a:srgbClr val="111111"/>
                    </a:solidFill>
                    <a:latin typeface="Arial"/>
                    <a:ea typeface="Arial"/>
                    <a:cs typeface="Arial"/>
                  </a:rPr>
                  <a:t>Map </a:t>
                </a:r>
                <a14:m>
                  <m:oMath xmlns:m="http://schemas.openxmlformats.org/officeDocument/2006/math">
                    <m:r>
                      <a:rPr lang="en" altLang="zh-CN" sz="2025" i="1" smtClean="0">
                        <a:solidFill>
                          <a:srgbClr val="111111"/>
                        </a:solidFill>
                        <a:latin typeface="Cambria Math" panose="02040503050406030204" pitchFamily="18" charset="0"/>
                        <a:ea typeface="Arial"/>
                        <a:cs typeface="Arial"/>
                      </a:rPr>
                      <m:t>𝜆</m:t>
                    </m:r>
                  </m:oMath>
                </a14:m>
                <a:r>
                  <a:rPr lang="en" sz="2025" dirty="0">
                    <a:solidFill>
                      <a:srgbClr val="111111"/>
                    </a:solidFill>
                    <a:latin typeface="Arial"/>
                    <a:ea typeface="Arial"/>
                    <a:cs typeface="Arial"/>
                  </a:rPr>
                  <a:t> back to split ratios </a:t>
                </a:r>
                <a14:m>
                  <m:oMath xmlns:m="http://schemas.openxmlformats.org/officeDocument/2006/math">
                    <m:r>
                      <a:rPr lang="en" sz="2025" b="0" i="1" smtClean="0">
                        <a:solidFill>
                          <a:srgbClr val="111111"/>
                        </a:solidFill>
                        <a:latin typeface="Cambria Math" panose="02040503050406030204" pitchFamily="18" charset="0"/>
                        <a:ea typeface="Arial"/>
                        <a:cs typeface="Arial"/>
                      </a:rPr>
                      <m:t>𝑟</m:t>
                    </m:r>
                  </m:oMath>
                </a14:m>
                <a:endParaRPr sz="2025" dirty="0">
                  <a:solidFill>
                    <a:srgbClr val="111111"/>
                  </a:solidFill>
                  <a:latin typeface="Arial"/>
                  <a:ea typeface="Arial"/>
                  <a:cs typeface="Arial"/>
                </a:endParaRPr>
              </a:p>
            </p:txBody>
          </p:sp>
        </mc:Choice>
        <mc:Fallback xmlns="">
          <p:sp>
            <p:nvSpPr>
              <p:cNvPr id="25" name="内容占位符 2">
                <a:extLst>
                  <a:ext uri="{FF2B5EF4-FFF2-40B4-BE49-F238E27FC236}">
                    <a16:creationId xmlns:a16="http://schemas.microsoft.com/office/drawing/2014/main" id="{240AA204-ADB9-4CD3-AEBD-E597792A720D}"/>
                  </a:ext>
                </a:extLst>
              </p:cNvPr>
              <p:cNvSpPr>
                <a:spLocks noGrp="1" noRot="1" noChangeAspect="1" noMove="1" noResize="1" noEditPoints="1" noAdjustHandles="1" noChangeArrowheads="1" noChangeShapeType="1" noTextEdit="1"/>
              </p:cNvSpPr>
              <p:nvPr/>
            </p:nvSpPr>
            <p:spPr>
              <a:xfrm>
                <a:off x="6965243" y="2889686"/>
                <a:ext cx="3890606" cy="3511115"/>
              </a:xfrm>
              <a:prstGeom prst="rect">
                <a:avLst/>
              </a:prstGeom>
              <a:blipFill>
                <a:blip r:embed="rId3"/>
                <a:stretch>
                  <a:fillRect l="-2606" t="-1439"/>
                </a:stretch>
              </a:blipFill>
              <a:ln>
                <a:noFill/>
              </a:ln>
            </p:spPr>
            <p:txBody>
              <a:bodyPr/>
              <a:lstStyle/>
              <a:p>
                <a:r>
                  <a:rPr lang="zh-CN" altLang="en-US">
                    <a:noFill/>
                  </a:rPr>
                  <a:t> </a:t>
                </a:r>
              </a:p>
            </p:txBody>
          </p:sp>
        </mc:Fallback>
      </mc:AlternateContent>
      <p:sp>
        <p:nvSpPr>
          <p:cNvPr id="38" name="TextBox 17">
            <a:extLst>
              <a:ext uri="{FF2B5EF4-FFF2-40B4-BE49-F238E27FC236}">
                <a16:creationId xmlns:a16="http://schemas.microsoft.com/office/drawing/2014/main" id="{E94A8090-2117-4DCA-8E60-B4D7E1DED2CC}"/>
              </a:ext>
            </a:extLst>
          </p:cNvPr>
          <p:cNvSpPr>
            <a:spLocks noGrp="1"/>
          </p:cNvSpPr>
          <p:nvPr/>
        </p:nvSpPr>
        <p:spPr>
          <a:xfrm>
            <a:off x="4076700" y="2133600"/>
            <a:ext cx="4038600" cy="361950"/>
          </a:xfrm>
          <a:prstGeom prst="rect">
            <a:avLst/>
          </a:prstGeom>
          <a:noFill/>
        </p:spPr>
        <p:txBody>
          <a:bodyPr wrap="square" lIns="76200" tIns="19050" rIns="76200" bIns="19050" anchor="ctr">
            <a:noAutofit/>
          </a:bodyPr>
          <a:lstStyle>
            <a:lvl1pPr algn="ctr">
              <a:buNone/>
              <a:defRPr sz="2000">
                <a:solidFill>
                  <a:schemeClr val="accent2"/>
                </a:solidFill>
              </a:defRPr>
            </a:lvl1pPr>
          </a:lstStyle>
          <a:p>
            <a:pPr algn="ctr">
              <a:buNone/>
              <a:defRPr sz="2100">
                <a:solidFill>
                  <a:srgbClr val="1F497D"/>
                </a:solidFill>
                <a:latin typeface="Arial"/>
                <a:ea typeface="Arial"/>
                <a:cs typeface="Arial"/>
              </a:defRPr>
            </a:pPr>
            <a:r>
              <a:rPr sz="2100" dirty="0">
                <a:solidFill>
                  <a:srgbClr val="1F497D"/>
                </a:solidFill>
                <a:latin typeface="Arial"/>
                <a:ea typeface="Arial"/>
                <a:cs typeface="Arial"/>
              </a:rPr>
              <a:t>Lagrangian duality</a:t>
            </a:r>
          </a:p>
        </p:txBody>
      </p:sp>
    </p:spTree>
    <p:extLst>
      <p:ext uri="{BB962C8B-B14F-4D97-AF65-F5344CB8AC3E}">
        <p14:creationId xmlns:p14="http://schemas.microsoft.com/office/powerpoint/2010/main" val="3330958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A88B9C-F93D-4E5E-BB00-3710F4BAAB25}"/>
              </a:ext>
            </a:extLst>
          </p:cNvPr>
          <p:cNvSpPr>
            <a:spLocks noGrp="1"/>
          </p:cNvSpPr>
          <p:nvPr>
            <p:ph type="title"/>
          </p:nvPr>
        </p:nvSpPr>
        <p:spPr/>
        <p:txBody>
          <a:bodyPr/>
          <a:lstStyle/>
          <a:p>
            <a:r>
              <a:rPr dirty="0"/>
              <a:t>KaeTE </a:t>
            </a:r>
            <a:r>
              <a:rPr lang="en-US" dirty="0"/>
              <a:t>workflow</a:t>
            </a:r>
            <a:endParaRPr dirty="0"/>
          </a:p>
        </p:txBody>
      </p:sp>
      <p:sp>
        <p:nvSpPr>
          <p:cNvPr id="4" name="灯片编号占位符 3">
            <a:extLst>
              <a:ext uri="{FF2B5EF4-FFF2-40B4-BE49-F238E27FC236}">
                <a16:creationId xmlns:a16="http://schemas.microsoft.com/office/drawing/2014/main" id="{59E32B7B-DC93-449E-AA9C-37B3AA0AB804}"/>
              </a:ext>
            </a:extLst>
          </p:cNvPr>
          <p:cNvSpPr>
            <a:spLocks noGrp="1"/>
          </p:cNvSpPr>
          <p:nvPr>
            <p:ph type="sldNum" idx="11"/>
          </p:nvPr>
        </p:nvSpPr>
        <p:spPr/>
        <p:txBody>
          <a:bodyPr/>
          <a:lstStyle/>
          <a:p>
            <a:pPr>
              <a:buNone/>
            </a:pPr>
            <a:fld id="{8C630A04-5A25-9E0C-9436-126091DB86B3}" type="slidenum">
              <a:t>6</a:t>
            </a:fld>
            <a:endParaRPr/>
          </a:p>
        </p:txBody>
      </p:sp>
      <p:sp>
        <p:nvSpPr>
          <p:cNvPr id="29" name="文本框 28">
            <a:extLst>
              <a:ext uri="{FF2B5EF4-FFF2-40B4-BE49-F238E27FC236}">
                <a16:creationId xmlns:a16="http://schemas.microsoft.com/office/drawing/2014/main" id="{86F55D31-4ACC-4662-B275-943B209ADAE3}"/>
              </a:ext>
            </a:extLst>
          </p:cNvPr>
          <p:cNvSpPr>
            <a:spLocks noGrp="1"/>
          </p:cNvSpPr>
          <p:nvPr/>
        </p:nvSpPr>
        <p:spPr>
          <a:xfrm>
            <a:off x="2238375" y="5905500"/>
            <a:ext cx="7715250" cy="944880"/>
          </a:xfrm>
          <a:prstGeom prst="rect">
            <a:avLst/>
          </a:prstGeom>
          <a:noFill/>
        </p:spPr>
        <p:txBody>
          <a:bodyPr wrap="square" lIns="76200" tIns="28575" rIns="76200" bIns="28575" anchor="ctr">
            <a:noAutofit/>
          </a:bodyPr>
          <a:lstStyle/>
          <a:p>
            <a:pPr algn="ctr">
              <a:buNone/>
              <a:defRPr sz="2000">
                <a:solidFill>
                  <a:srgbClr val="1F497D"/>
                </a:solidFill>
                <a:latin typeface="Arial"/>
                <a:ea typeface="Arial"/>
                <a:cs typeface="Arial"/>
              </a:defRPr>
            </a:pPr>
            <a:r>
              <a:rPr sz="2000">
                <a:solidFill>
                  <a:srgbClr val="1F497D"/>
                </a:solidFill>
                <a:latin typeface="Arial"/>
                <a:ea typeface="Arial"/>
                <a:cs typeface="Arial"/>
              </a:rPr>
              <a:t>dynamic inputs  →  dual refinement  →  feasible routing</a:t>
            </a:r>
          </a:p>
        </p:txBody>
      </p:sp>
      <p:pic>
        <p:nvPicPr>
          <p:cNvPr id="34" name="图片 33"/>
          <p:cNvPicPr>
            <a:picLocks noChangeAspect="1"/>
          </p:cNvPicPr>
          <p:nvPr/>
        </p:nvPicPr>
        <p:blipFill>
          <a:blip r:embed="rId3"/>
          <a:stretch/>
        </p:blipFill>
        <p:spPr>
          <a:xfrm>
            <a:off x="1385232" y="1428750"/>
            <a:ext cx="9421536" cy="4429125"/>
          </a:xfrm>
          <a:prstGeom prst="rect">
            <a:avLst/>
          </a:prstGeom>
        </p:spPr>
      </p:pic>
    </p:spTree>
    <p:extLst>
      <p:ext uri="{BB962C8B-B14F-4D97-AF65-F5344CB8AC3E}">
        <p14:creationId xmlns:p14="http://schemas.microsoft.com/office/powerpoint/2010/main" val="1637969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圆角 33">
            <a:extLst>
              <a:ext uri="{FF2B5EF4-FFF2-40B4-BE49-F238E27FC236}">
                <a16:creationId xmlns:a16="http://schemas.microsoft.com/office/drawing/2014/main" id="{F5F02E10-B5C6-45AC-ADF8-414BC624786E}"/>
              </a:ext>
            </a:extLst>
          </p:cNvPr>
          <p:cNvSpPr>
            <a:spLocks noGrp="1"/>
          </p:cNvSpPr>
          <p:nvPr/>
        </p:nvSpPr>
        <p:spPr>
          <a:xfrm>
            <a:off x="6449389" y="2801620"/>
            <a:ext cx="4734338" cy="3607904"/>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anchor="t"/>
          <a:lstStyle/>
          <a:p>
            <a:pPr marL="0" marR="0" indent="0" algn="l" defTabSz="914400">
              <a:lnSpc>
                <a:spcPct val="100000"/>
              </a:lnSpc>
              <a:spcBef>
                <a:spcPct val="0"/>
              </a:spcBef>
              <a:spcAft>
                <a:spcPct val="0"/>
              </a:spcAft>
              <a:buClrTx/>
              <a:buSzTx/>
              <a:buFontTx/>
              <a:buNone/>
            </a:pPr>
            <a:endParaRPr/>
          </a:p>
        </p:txBody>
      </p:sp>
      <p:sp>
        <p:nvSpPr>
          <p:cNvPr id="32" name="矩形: 圆角 31">
            <a:extLst>
              <a:ext uri="{FF2B5EF4-FFF2-40B4-BE49-F238E27FC236}">
                <a16:creationId xmlns:a16="http://schemas.microsoft.com/office/drawing/2014/main" id="{6210985A-9F4F-4AB2-9598-DAD4DD30B0AF}"/>
              </a:ext>
            </a:extLst>
          </p:cNvPr>
          <p:cNvSpPr>
            <a:spLocks noGrp="1"/>
          </p:cNvSpPr>
          <p:nvPr/>
        </p:nvSpPr>
        <p:spPr>
          <a:xfrm>
            <a:off x="580534" y="2653060"/>
            <a:ext cx="4583302" cy="3607904"/>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anchor="t"/>
          <a:lstStyle/>
          <a:p>
            <a:pPr marL="0" marR="0" indent="0" algn="l" defTabSz="914400">
              <a:lnSpc>
                <a:spcPct val="100000"/>
              </a:lnSpc>
              <a:spcBef>
                <a:spcPct val="0"/>
              </a:spcBef>
              <a:spcAft>
                <a:spcPct val="0"/>
              </a:spcAft>
              <a:buClrTx/>
              <a:buSzTx/>
              <a:buFontTx/>
              <a:buNone/>
            </a:pPr>
            <a:endParaRPr/>
          </a:p>
        </p:txBody>
      </p:sp>
      <p:sp>
        <p:nvSpPr>
          <p:cNvPr id="2" name="标题 1">
            <a:extLst>
              <a:ext uri="{FF2B5EF4-FFF2-40B4-BE49-F238E27FC236}">
                <a16:creationId xmlns:a16="http://schemas.microsoft.com/office/drawing/2014/main" id="{D0B428DA-8D51-4C40-A622-DB16E96F7216}"/>
              </a:ext>
            </a:extLst>
          </p:cNvPr>
          <p:cNvSpPr>
            <a:spLocks noGrp="1"/>
          </p:cNvSpPr>
          <p:nvPr>
            <p:ph type="title"/>
          </p:nvPr>
        </p:nvSpPr>
        <p:spPr>
          <a:xfrm>
            <a:off x="609600" y="171605"/>
            <a:ext cx="10972800" cy="1292207"/>
          </a:xfrm>
        </p:spPr>
        <p:txBody>
          <a:bodyPr/>
          <a:lstStyle/>
          <a:p>
            <a:r>
              <a:rPr lang="en-US" dirty="0"/>
              <a:t>Primal-dual Conversion via regularization</a:t>
            </a:r>
            <a:endParaRPr dirty="0"/>
          </a:p>
        </p:txBody>
      </p:sp>
      <p:sp>
        <p:nvSpPr>
          <p:cNvPr id="4" name="灯片编号占位符 3">
            <a:extLst>
              <a:ext uri="{FF2B5EF4-FFF2-40B4-BE49-F238E27FC236}">
                <a16:creationId xmlns:a16="http://schemas.microsoft.com/office/drawing/2014/main" id="{5124D1B1-74CF-4981-835F-0635DFE8E75F}"/>
              </a:ext>
            </a:extLst>
          </p:cNvPr>
          <p:cNvSpPr>
            <a:spLocks noGrp="1"/>
          </p:cNvSpPr>
          <p:nvPr>
            <p:ph type="sldNum" idx="11"/>
          </p:nvPr>
        </p:nvSpPr>
        <p:spPr/>
        <p:txBody>
          <a:bodyPr/>
          <a:lstStyle/>
          <a:p>
            <a:pPr>
              <a:buNone/>
            </a:pPr>
            <a:fld id="{D3D7D1C8-AE23-AA48-DF65-C742588DBE47}" type="slidenum">
              <a:t>7</a:t>
            </a:fld>
            <a:endParaRPr/>
          </a:p>
        </p:txBody>
      </p:sp>
      <p:sp>
        <p:nvSpPr>
          <p:cNvPr id="5" name="TextBox 7">
            <a:extLst>
              <a:ext uri="{FF2B5EF4-FFF2-40B4-BE49-F238E27FC236}">
                <a16:creationId xmlns:a16="http://schemas.microsoft.com/office/drawing/2014/main" id="{E186A37D-005B-4CA0-950A-FFD5774F77E2}"/>
              </a:ext>
            </a:extLst>
          </p:cNvPr>
          <p:cNvSpPr>
            <a:spLocks noGrp="1"/>
          </p:cNvSpPr>
          <p:nvPr/>
        </p:nvSpPr>
        <p:spPr>
          <a:xfrm>
            <a:off x="1014006" y="1565549"/>
            <a:ext cx="3983350" cy="523220"/>
          </a:xfrm>
          <a:prstGeom prst="rect">
            <a:avLst/>
          </a:prstGeom>
          <a:noFill/>
        </p:spPr>
        <p:txBody>
          <a:bodyPr wrap="square">
            <a:spAutoFit/>
          </a:bodyPr>
          <a:lstStyle/>
          <a:p>
            <a:pPr algn="ctr">
              <a:buNone/>
            </a:pPr>
            <a:r>
              <a:rPr sz="2800">
                <a:solidFill>
                  <a:srgbClr val="002060"/>
                </a:solidFill>
              </a:rPr>
              <a:t>Linear throughput</a:t>
            </a:r>
          </a:p>
        </p:txBody>
      </p:sp>
      <p:sp>
        <p:nvSpPr>
          <p:cNvPr id="6" name="TextBox 7">
            <a:extLst>
              <a:ext uri="{FF2B5EF4-FFF2-40B4-BE49-F238E27FC236}">
                <a16:creationId xmlns:a16="http://schemas.microsoft.com/office/drawing/2014/main" id="{22C47450-C9C3-41E3-AF7A-60C656D97555}"/>
              </a:ext>
            </a:extLst>
          </p:cNvPr>
          <p:cNvSpPr>
            <a:spLocks noGrp="1"/>
          </p:cNvSpPr>
          <p:nvPr/>
        </p:nvSpPr>
        <p:spPr>
          <a:xfrm>
            <a:off x="6606777" y="1565549"/>
            <a:ext cx="3983350" cy="523220"/>
          </a:xfrm>
          <a:prstGeom prst="rect">
            <a:avLst/>
          </a:prstGeom>
          <a:noFill/>
        </p:spPr>
        <p:txBody>
          <a:bodyPr wrap="square">
            <a:spAutoFit/>
          </a:bodyPr>
          <a:lstStyle/>
          <a:p>
            <a:pPr algn="ctr">
              <a:buNone/>
            </a:pPr>
            <a:r>
              <a:rPr sz="2800">
                <a:solidFill>
                  <a:srgbClr val="002060"/>
                </a:solidFill>
              </a:rPr>
              <a:t>Regularized objective</a:t>
            </a:r>
          </a:p>
        </p:txBody>
      </p:sp>
      <p:sp>
        <p:nvSpPr>
          <p:cNvPr id="24" name="内容占位符 2">
            <a:extLst>
              <a:ext uri="{FF2B5EF4-FFF2-40B4-BE49-F238E27FC236}">
                <a16:creationId xmlns:a16="http://schemas.microsoft.com/office/drawing/2014/main" id="{0DD947F2-878F-4877-8492-7E977EC7D1C1}"/>
              </a:ext>
            </a:extLst>
          </p:cNvPr>
          <p:cNvSpPr>
            <a:spLocks noGrp="1"/>
          </p:cNvSpPr>
          <p:nvPr>
            <p:ph idx="1"/>
          </p:nvPr>
        </p:nvSpPr>
        <p:spPr>
          <a:xfrm>
            <a:off x="692894" y="2723322"/>
            <a:ext cx="4358582" cy="3569116"/>
          </a:xfrm>
        </p:spPr>
        <p:txBody>
          <a:bodyPr/>
          <a:lstStyle/>
          <a:p>
            <a:r>
              <a:rPr b="1" dirty="0"/>
              <a:t>Non-unique optimum</a:t>
            </a:r>
            <a:endParaRPr lang="en-US" b="1" dirty="0"/>
          </a:p>
          <a:p>
            <a:pPr lvl="1"/>
            <a:r>
              <a:rPr dirty="0"/>
              <a:t>The recovered split ratios may not be unique</a:t>
            </a:r>
          </a:p>
          <a:p>
            <a:r>
              <a:rPr b="1" dirty="0"/>
              <a:t>Deployment risk</a:t>
            </a:r>
            <a:endParaRPr lang="en-US" b="1" dirty="0"/>
          </a:p>
          <a:p>
            <a:pPr lvl="1"/>
            <a:r>
              <a:rPr dirty="0"/>
              <a:t>The same dual point may imply different routings</a:t>
            </a:r>
            <a:endParaRPr lang="en-US" dirty="0"/>
          </a:p>
          <a:p>
            <a:pPr lvl="1"/>
            <a:r>
              <a:rPr dirty="0">
                <a:solidFill>
                  <a:srgbClr val="111111"/>
                </a:solidFill>
              </a:rPr>
              <a:t>Recovery becomes unstable</a:t>
            </a:r>
          </a:p>
          <a:p>
            <a:endParaRPr dirty="0">
              <a:solidFill>
                <a:srgbClr val="111111"/>
              </a:solidFill>
            </a:endParaRPr>
          </a:p>
          <a:p>
            <a:endParaRPr dirty="0">
              <a:solidFill>
                <a:srgbClr val="111111"/>
              </a:solidFill>
            </a:endParaRPr>
          </a:p>
        </p:txBody>
      </p:sp>
      <p:sp>
        <p:nvSpPr>
          <p:cNvPr id="25" name="内容占位符 2">
            <a:extLst>
              <a:ext uri="{FF2B5EF4-FFF2-40B4-BE49-F238E27FC236}">
                <a16:creationId xmlns:a16="http://schemas.microsoft.com/office/drawing/2014/main" id="{240AA204-ADB9-4CD3-AEBD-E597792A720D}"/>
              </a:ext>
            </a:extLst>
          </p:cNvPr>
          <p:cNvSpPr>
            <a:spLocks noGrp="1"/>
          </p:cNvSpPr>
          <p:nvPr/>
        </p:nvSpPr>
        <p:spPr>
          <a:xfrm>
            <a:off x="6738178" y="2851585"/>
            <a:ext cx="4182371" cy="3511115"/>
          </a:xfrm>
          <a:prstGeom prst="rect">
            <a:avLst/>
          </a:prstGeom>
          <a:noFill/>
          <a:ln>
            <a:noFill/>
          </a:ln>
        </p:spPr>
        <p:txBody>
          <a:bodyPr vert="horz" wrap="square" lIns="91440" tIns="45720" rIns="91440" bIns="45720" anchor="t"/>
          <a:lstStyle>
            <a:lvl1pPr marL="342900" indent="-342900" algn="l">
              <a:spcBef>
                <a:spcPct val="50000"/>
              </a:spcBef>
              <a:spcAft>
                <a:spcPct val="0"/>
              </a:spcAft>
              <a:buFont typeface="Wingdings"/>
              <a:buChar char="Ø"/>
              <a:defRPr sz="2800">
                <a:solidFill>
                  <a:schemeClr val="tx1"/>
                </a:solidFill>
                <a:latin typeface="+mn-lt"/>
                <a:ea typeface="+mn-lt"/>
                <a:cs typeface="+mn-lt"/>
              </a:defRPr>
            </a:lvl1pPr>
            <a:lvl2pPr marL="742950" indent="-285750" algn="l">
              <a:spcBef>
                <a:spcPct val="20000"/>
              </a:spcBef>
              <a:spcAft>
                <a:spcPct val="0"/>
              </a:spcAft>
              <a:buChar char="•"/>
              <a:defRPr sz="2400">
                <a:solidFill>
                  <a:schemeClr val="tx1"/>
                </a:solidFill>
                <a:latin typeface="+mn-lt"/>
                <a:ea typeface="+mn-lt"/>
                <a:cs typeface="+mn-lt"/>
              </a:defRPr>
            </a:lvl2pPr>
            <a:lvl3pPr marL="1143000" indent="-228600" algn="l">
              <a:spcBef>
                <a:spcPct val="20000"/>
              </a:spcBef>
              <a:spcAft>
                <a:spcPct val="0"/>
              </a:spcAft>
              <a:buChar char="•"/>
              <a:defRPr sz="2000">
                <a:solidFill>
                  <a:schemeClr val="tx1"/>
                </a:solidFill>
                <a:latin typeface="+mn-lt"/>
                <a:ea typeface="+mn-lt"/>
                <a:cs typeface="+mn-lt"/>
              </a:defRPr>
            </a:lvl3pPr>
            <a:lvl4pPr marL="1600200" indent="-228600" algn="l">
              <a:spcBef>
                <a:spcPct val="20000"/>
              </a:spcBef>
              <a:spcAft>
                <a:spcPct val="0"/>
              </a:spcAft>
              <a:buChar char="•"/>
              <a:defRPr>
                <a:solidFill>
                  <a:schemeClr val="tx1"/>
                </a:solidFill>
                <a:latin typeface="+mn-lt"/>
                <a:ea typeface="+mn-lt"/>
                <a:cs typeface="+mn-lt"/>
              </a:defRPr>
            </a:lvl4pPr>
            <a:lvl5pPr marL="2057400" indent="-228600" algn="l">
              <a:spcBef>
                <a:spcPct val="20000"/>
              </a:spcBef>
              <a:spcAft>
                <a:spcPct val="0"/>
              </a:spcAft>
              <a:buChar char="•"/>
              <a:defRPr>
                <a:solidFill>
                  <a:schemeClr val="tx1"/>
                </a:solidFill>
                <a:latin typeface="+mn-lt"/>
                <a:ea typeface="+mn-lt"/>
                <a:cs typeface="+mn-lt"/>
              </a:defRPr>
            </a:lvl5pPr>
            <a:lvl6pPr marL="2514600" indent="-228600" algn="l">
              <a:spcBef>
                <a:spcPct val="20000"/>
              </a:spcBef>
              <a:spcAft>
                <a:spcPct val="0"/>
              </a:spcAft>
              <a:buChar char="•"/>
              <a:defRPr>
                <a:solidFill>
                  <a:schemeClr val="tx1"/>
                </a:solidFill>
                <a:latin typeface="+mn-lt"/>
                <a:ea typeface="+mn-lt"/>
                <a:cs typeface="+mn-lt"/>
              </a:defRPr>
            </a:lvl6pPr>
            <a:lvl7pPr marL="2971800" indent="-228600" algn="l">
              <a:spcBef>
                <a:spcPct val="20000"/>
              </a:spcBef>
              <a:spcAft>
                <a:spcPct val="0"/>
              </a:spcAft>
              <a:buChar char="•"/>
              <a:defRPr>
                <a:solidFill>
                  <a:schemeClr val="tx1"/>
                </a:solidFill>
                <a:latin typeface="+mn-lt"/>
                <a:ea typeface="+mn-lt"/>
                <a:cs typeface="+mn-lt"/>
              </a:defRPr>
            </a:lvl7pPr>
            <a:lvl8pPr marL="3429000" indent="-228600" algn="l">
              <a:spcBef>
                <a:spcPct val="20000"/>
              </a:spcBef>
              <a:spcAft>
                <a:spcPct val="0"/>
              </a:spcAft>
              <a:buChar char="•"/>
              <a:defRPr>
                <a:solidFill>
                  <a:schemeClr val="tx1"/>
                </a:solidFill>
                <a:latin typeface="+mn-lt"/>
                <a:ea typeface="+mn-lt"/>
                <a:cs typeface="+mn-lt"/>
              </a:defRPr>
            </a:lvl8pPr>
            <a:lvl9pPr marL="3886200" indent="-228600" algn="l">
              <a:spcBef>
                <a:spcPct val="20000"/>
              </a:spcBef>
              <a:spcAft>
                <a:spcPct val="0"/>
              </a:spcAft>
              <a:buChar char="•"/>
              <a:defRPr>
                <a:solidFill>
                  <a:schemeClr val="tx1"/>
                </a:solidFill>
                <a:latin typeface="+mn-lt"/>
                <a:ea typeface="+mn-lt"/>
                <a:cs typeface="+mn-lt"/>
              </a:defRPr>
            </a:lvl9pPr>
          </a:lstStyle>
          <a:p>
            <a:r>
              <a:rPr b="1" dirty="0"/>
              <a:t>L2 Regularizer</a:t>
            </a:r>
            <a:endParaRPr lang="en-US" b="1" dirty="0"/>
          </a:p>
          <a:p>
            <a:pPr lvl="1"/>
            <a:r>
              <a:rPr dirty="0">
                <a:solidFill>
                  <a:srgbClr val="111111"/>
                </a:solidFill>
              </a:rPr>
              <a:t>Strongly convex </a:t>
            </a:r>
            <a:endParaRPr lang="en-US" dirty="0">
              <a:solidFill>
                <a:srgbClr val="111111"/>
              </a:solidFill>
            </a:endParaRPr>
          </a:p>
          <a:p>
            <a:pPr lvl="1"/>
            <a:r>
              <a:rPr dirty="0">
                <a:solidFill>
                  <a:srgbClr val="111111"/>
                </a:solidFill>
              </a:rPr>
              <a:t>To ensure uniqueness</a:t>
            </a:r>
          </a:p>
          <a:p>
            <a:r>
              <a:rPr sz="2400" b="1" dirty="0"/>
              <a:t>Closed-form recovery</a:t>
            </a:r>
            <a:endParaRPr lang="en-US" sz="2400" b="1" dirty="0"/>
          </a:p>
          <a:p>
            <a:pPr lvl="1"/>
            <a:r>
              <a:rPr dirty="0">
                <a:solidFill>
                  <a:srgbClr val="111111"/>
                </a:solidFill>
              </a:rPr>
              <a:t>Unique split ratios from link prices</a:t>
            </a:r>
          </a:p>
          <a:p>
            <a:endParaRPr dirty="0">
              <a:solidFill>
                <a:srgbClr val="111111"/>
              </a:solidFill>
            </a:endParaRPr>
          </a:p>
          <a:p>
            <a:endParaRPr dirty="0">
              <a:solidFill>
                <a:srgbClr val="111111"/>
              </a:solidFill>
            </a:endParaRPr>
          </a:p>
          <a:p>
            <a:endParaRPr dirty="0">
              <a:solidFill>
                <a:srgbClr val="111111"/>
              </a:solidFill>
            </a:endParaRPr>
          </a:p>
          <a:p>
            <a:endParaRPr dirty="0">
              <a:solidFill>
                <a:srgbClr val="111111"/>
              </a:solidFill>
            </a:endParaRPr>
          </a:p>
        </p:txBody>
      </p:sp>
      <p:sp>
        <p:nvSpPr>
          <p:cNvPr id="35" name="箭头: 下 34">
            <a:extLst>
              <a:ext uri="{FF2B5EF4-FFF2-40B4-BE49-F238E27FC236}">
                <a16:creationId xmlns:a16="http://schemas.microsoft.com/office/drawing/2014/main" id="{4ED4CE99-0115-4FAC-9E4F-F626CFCE5943}"/>
              </a:ext>
            </a:extLst>
          </p:cNvPr>
          <p:cNvSpPr>
            <a:spLocks noGrp="1"/>
          </p:cNvSpPr>
          <p:nvPr/>
        </p:nvSpPr>
        <p:spPr>
          <a:xfrm>
            <a:off x="2446682" y="2098366"/>
            <a:ext cx="556591" cy="523220"/>
          </a:xfrm>
          <a:prstGeom prst="downArrow">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anchor="t"/>
          <a:lstStyle/>
          <a:p>
            <a:pPr marL="0" marR="0" indent="0" algn="l" defTabSz="914400">
              <a:lnSpc>
                <a:spcPct val="100000"/>
              </a:lnSpc>
              <a:spcBef>
                <a:spcPct val="0"/>
              </a:spcBef>
              <a:spcAft>
                <a:spcPct val="0"/>
              </a:spcAft>
              <a:buClrTx/>
              <a:buSzTx/>
              <a:buFontTx/>
              <a:buNone/>
            </a:pPr>
            <a:endParaRPr/>
          </a:p>
        </p:txBody>
      </p:sp>
      <p:sp>
        <p:nvSpPr>
          <p:cNvPr id="37" name="箭头: 下 36">
            <a:extLst>
              <a:ext uri="{FF2B5EF4-FFF2-40B4-BE49-F238E27FC236}">
                <a16:creationId xmlns:a16="http://schemas.microsoft.com/office/drawing/2014/main" id="{5C24621F-013A-4C29-B5D7-4E3909D1EE20}"/>
              </a:ext>
            </a:extLst>
          </p:cNvPr>
          <p:cNvSpPr>
            <a:spLocks noGrp="1"/>
          </p:cNvSpPr>
          <p:nvPr/>
        </p:nvSpPr>
        <p:spPr>
          <a:xfrm>
            <a:off x="8459304" y="2164374"/>
            <a:ext cx="556591" cy="523220"/>
          </a:xfrm>
          <a:prstGeom prst="downArrow">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anchor="t"/>
          <a:lstStyle/>
          <a:p>
            <a:pPr marL="0" marR="0" indent="0" algn="l" defTabSz="914400">
              <a:lnSpc>
                <a:spcPct val="100000"/>
              </a:lnSpc>
              <a:spcBef>
                <a:spcPct val="0"/>
              </a:spcBef>
              <a:spcAft>
                <a:spcPct val="0"/>
              </a:spcAft>
              <a:buClrTx/>
              <a:buSzTx/>
              <a:buFontTx/>
              <a:buNone/>
            </a:pPr>
            <a:endParaRPr/>
          </a:p>
        </p:txBody>
      </p:sp>
      <p:sp>
        <p:nvSpPr>
          <p:cNvPr id="38" name="TextBox 17">
            <a:extLst>
              <a:ext uri="{FF2B5EF4-FFF2-40B4-BE49-F238E27FC236}">
                <a16:creationId xmlns:a16="http://schemas.microsoft.com/office/drawing/2014/main" id="{E94A8090-2117-4DCA-8E60-B4D7E1DED2CC}"/>
              </a:ext>
            </a:extLst>
          </p:cNvPr>
          <p:cNvSpPr>
            <a:spLocks noGrp="1"/>
          </p:cNvSpPr>
          <p:nvPr/>
        </p:nvSpPr>
        <p:spPr>
          <a:xfrm>
            <a:off x="3230594" y="6362700"/>
            <a:ext cx="5008626" cy="457200"/>
          </a:xfrm>
          <a:prstGeom prst="rect">
            <a:avLst/>
          </a:prstGeom>
          <a:noFill/>
        </p:spPr>
        <p:txBody>
          <a:bodyPr wrap="square" lIns="76200" tIns="19050" rIns="76200" bIns="19050" anchor="ctr">
            <a:noAutofit/>
          </a:bodyPr>
          <a:lstStyle>
            <a:lvl1pPr algn="ctr">
              <a:buNone/>
              <a:defRPr sz="2000">
                <a:solidFill>
                  <a:schemeClr val="accent2"/>
                </a:solidFill>
              </a:defRPr>
            </a:lvl1pPr>
          </a:lstStyle>
          <a:p>
            <a:pPr algn="ctr">
              <a:buNone/>
              <a:defRPr sz="2400">
                <a:solidFill>
                  <a:srgbClr val="1F497D"/>
                </a:solidFill>
                <a:latin typeface="Arial"/>
                <a:ea typeface="Arial"/>
                <a:cs typeface="Arial"/>
              </a:defRPr>
            </a:pPr>
            <a:r>
              <a:rPr sz="2400">
                <a:solidFill>
                  <a:srgbClr val="1F497D"/>
                </a:solidFill>
                <a:latin typeface="Arial"/>
                <a:ea typeface="Arial"/>
                <a:cs typeface="Arial"/>
              </a:rPr>
              <a:t>tau: fidelity  ↔  stability</a:t>
            </a:r>
          </a:p>
        </p:txBody>
      </p:sp>
    </p:spTree>
    <p:extLst>
      <p:ext uri="{BB962C8B-B14F-4D97-AF65-F5344CB8AC3E}">
        <p14:creationId xmlns:p14="http://schemas.microsoft.com/office/powerpoint/2010/main" val="3330958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A88B9C-F93D-4E5E-BB00-3710F4BAAB25}"/>
              </a:ext>
            </a:extLst>
          </p:cNvPr>
          <p:cNvSpPr>
            <a:spLocks noGrp="1"/>
          </p:cNvSpPr>
          <p:nvPr>
            <p:ph type="title"/>
          </p:nvPr>
        </p:nvSpPr>
        <p:spPr/>
        <p:txBody>
          <a:bodyPr/>
          <a:lstStyle/>
          <a:p>
            <a:r>
              <a:rPr lang="en-US" dirty="0"/>
              <a:t>Refinement via learning-to-optimize model</a:t>
            </a:r>
            <a:endParaRPr dirty="0"/>
          </a:p>
        </p:txBody>
      </p:sp>
      <p:sp>
        <p:nvSpPr>
          <p:cNvPr id="4" name="灯片编号占位符 3">
            <a:extLst>
              <a:ext uri="{FF2B5EF4-FFF2-40B4-BE49-F238E27FC236}">
                <a16:creationId xmlns:a16="http://schemas.microsoft.com/office/drawing/2014/main" id="{59E32B7B-DC93-449E-AA9C-37B3AA0AB804}"/>
              </a:ext>
            </a:extLst>
          </p:cNvPr>
          <p:cNvSpPr>
            <a:spLocks noGrp="1"/>
          </p:cNvSpPr>
          <p:nvPr>
            <p:ph type="sldNum" idx="11"/>
          </p:nvPr>
        </p:nvSpPr>
        <p:spPr/>
        <p:txBody>
          <a:bodyPr/>
          <a:lstStyle/>
          <a:p>
            <a:pPr>
              <a:buNone/>
            </a:pPr>
            <a:fld id="{BA58DA2A-B818-18A9-29C1-B697728D5BCE}" type="slidenum">
              <a:t>8</a:t>
            </a:fld>
            <a:endParaRPr/>
          </a:p>
        </p:txBody>
      </p:sp>
      <p:sp>
        <p:nvSpPr>
          <p:cNvPr id="29" name="文本框 28">
            <a:extLst>
              <a:ext uri="{FF2B5EF4-FFF2-40B4-BE49-F238E27FC236}">
                <a16:creationId xmlns:a16="http://schemas.microsoft.com/office/drawing/2014/main" id="{86F55D31-4ACC-4662-B275-943B209ADAE3}"/>
              </a:ext>
            </a:extLst>
          </p:cNvPr>
          <p:cNvSpPr>
            <a:spLocks noGrp="1"/>
          </p:cNvSpPr>
          <p:nvPr/>
        </p:nvSpPr>
        <p:spPr>
          <a:xfrm>
            <a:off x="2571750" y="5953125"/>
            <a:ext cx="7048500" cy="518160"/>
          </a:xfrm>
          <a:prstGeom prst="rect">
            <a:avLst/>
          </a:prstGeom>
          <a:noFill/>
        </p:spPr>
        <p:txBody>
          <a:bodyPr wrap="square" lIns="76200" tIns="28575" rIns="76200" bIns="28575" anchor="ctr">
            <a:noAutofit/>
          </a:bodyPr>
          <a:lstStyle/>
          <a:p>
            <a:pPr algn="ctr">
              <a:buNone/>
              <a:defRPr sz="2000">
                <a:solidFill>
                  <a:srgbClr val="1F497D"/>
                </a:solidFill>
                <a:latin typeface="Arial"/>
                <a:ea typeface="Arial"/>
                <a:cs typeface="Arial"/>
              </a:defRPr>
            </a:pPr>
            <a:r>
              <a:rPr sz="2000">
                <a:solidFill>
                  <a:srgbClr val="1F497D"/>
                </a:solidFill>
                <a:latin typeface="Arial"/>
                <a:ea typeface="Arial"/>
                <a:cs typeface="Arial"/>
              </a:rPr>
              <a:t>per-link LSTM:  {1 - uₑ, λₑ, Cₑ}  →  Δλₑ</a:t>
            </a:r>
          </a:p>
        </p:txBody>
      </p:sp>
      <p:pic>
        <p:nvPicPr>
          <p:cNvPr id="34" name="图片 33"/>
          <p:cNvPicPr>
            <a:picLocks noChangeAspect="1"/>
          </p:cNvPicPr>
          <p:nvPr/>
        </p:nvPicPr>
        <p:blipFill>
          <a:blip r:embed="rId3"/>
          <a:stretch/>
        </p:blipFill>
        <p:spPr>
          <a:xfrm>
            <a:off x="1155509" y="1428750"/>
            <a:ext cx="9880983" cy="4429125"/>
          </a:xfrm>
          <a:prstGeom prst="rect">
            <a:avLst/>
          </a:prstGeom>
        </p:spPr>
      </p:pic>
    </p:spTree>
    <p:extLst>
      <p:ext uri="{BB962C8B-B14F-4D97-AF65-F5344CB8AC3E}">
        <p14:creationId xmlns:p14="http://schemas.microsoft.com/office/powerpoint/2010/main" val="1637969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65AE26-8C17-4240-8A0A-0F5E5887AFFE}"/>
              </a:ext>
            </a:extLst>
          </p:cNvPr>
          <p:cNvSpPr>
            <a:spLocks noGrp="1"/>
          </p:cNvSpPr>
          <p:nvPr>
            <p:ph type="title"/>
          </p:nvPr>
        </p:nvSpPr>
        <p:spPr/>
        <p:txBody>
          <a:bodyPr/>
          <a:lstStyle/>
          <a:p>
            <a:r>
              <a:rPr lang="en-US" dirty="0"/>
              <a:t>Constraint-aware loss function</a:t>
            </a:r>
            <a:endParaRPr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6C04C678-CB5F-4A00-B40B-2A3E97EC7193}"/>
                  </a:ext>
                </a:extLst>
              </p:cNvPr>
              <p:cNvSpPr>
                <a:spLocks noGrp="1"/>
              </p:cNvSpPr>
              <p:nvPr>
                <p:ph idx="1"/>
              </p:nvPr>
            </p:nvSpPr>
            <p:spPr>
              <a:xfrm>
                <a:off x="609600" y="1762125"/>
                <a:ext cx="5486400" cy="3983355"/>
              </a:xfrm>
            </p:spPr>
            <p:txBody>
              <a:bodyPr wrap="square" lIns="95250" tIns="47625" rIns="95250" bIns="47625" anchor="t">
                <a:noAutofit/>
              </a:bodyPr>
              <a:lstStyle/>
              <a:p>
                <a:pPr algn="l">
                  <a:spcAft>
                    <a:spcPts val="18"/>
                  </a:spcAft>
                  <a:buNone/>
                  <a:defRPr sz="2800">
                    <a:solidFill>
                      <a:srgbClr val="111111"/>
                    </a:solidFill>
                    <a:latin typeface="Arial"/>
                    <a:ea typeface="Arial"/>
                    <a:cs typeface="Arial"/>
                  </a:defRPr>
                </a:pPr>
                <a:r>
                  <a:rPr lang="en" b="1" dirty="0"/>
                  <a:t>1.Recover raw split ratios  r*</a:t>
                </a:r>
              </a:p>
              <a:p>
                <a:pPr algn="l">
                  <a:buNone/>
                  <a:defRPr sz="2800">
                    <a:solidFill>
                      <a:srgbClr val="111111"/>
                    </a:solidFill>
                    <a:latin typeface="Arial"/>
                    <a:ea typeface="Arial"/>
                    <a:cs typeface="Arial"/>
                  </a:defRPr>
                </a:pPr>
                <a:r>
                  <a:rPr lang="en" b="1" dirty="0"/>
                  <a:t>2.Find each path</a:t>
                </a:r>
                <a14:m>
                  <m:oMath xmlns:m="http://schemas.openxmlformats.org/officeDocument/2006/math">
                    <m:r>
                      <a:rPr lang="en-US" b="1" i="1" smtClean="0">
                        <a:latin typeface="Cambria Math" panose="02040503050406030204" pitchFamily="18" charset="0"/>
                      </a:rPr>
                      <m:t> </m:t>
                    </m:r>
                    <m:r>
                      <a:rPr lang="en-US" b="1" i="1" smtClean="0">
                        <a:latin typeface="Cambria Math" panose="02040503050406030204" pitchFamily="18" charset="0"/>
                      </a:rPr>
                      <m:t>𝒑</m:t>
                    </m:r>
                  </m:oMath>
                </a14:m>
                <a:r>
                  <a:rPr lang="en" b="1" dirty="0"/>
                  <a:t> bottleneck</a:t>
                </a:r>
              </a:p>
              <a:p>
                <a:pPr algn="l">
                  <a:buNone/>
                  <a:defRPr sz="2800">
                    <a:solidFill>
                      <a:srgbClr val="111111"/>
                    </a:solidFill>
                    <a:latin typeface="Arial"/>
                    <a:ea typeface="Arial"/>
                    <a:cs typeface="Arial"/>
                  </a:defRPr>
                </a:pPr>
                <a:r>
                  <a:rPr lang="en" b="1" dirty="0"/>
                  <a:t>	  </a:t>
                </a:r>
                <a14:m>
                  <m:oMath xmlns:m="http://schemas.openxmlformats.org/officeDocument/2006/math">
                    <m:sSub>
                      <m:sSubPr>
                        <m:ctrlPr>
                          <a:rPr lang="ar-AE" altLang="zh-CN" b="1" i="1" smtClean="0">
                            <a:latin typeface="Cambria Math" panose="02040503050406030204" pitchFamily="18" charset="0"/>
                          </a:rPr>
                        </m:ctrlPr>
                      </m:sSubPr>
                      <m:e>
                        <m:r>
                          <a:rPr lang="ar-AE" altLang="zh-CN" b="1" i="1" smtClean="0">
                            <a:latin typeface="Cambria Math" panose="02040503050406030204" pitchFamily="18" charset="0"/>
                          </a:rPr>
                          <m:t>𝒔</m:t>
                        </m:r>
                      </m:e>
                      <m:sub>
                        <m:r>
                          <a:rPr lang="en-US" altLang="zh-CN" b="1" i="1" smtClean="0">
                            <a:latin typeface="Cambria Math" panose="02040503050406030204" pitchFamily="18" charset="0"/>
                          </a:rPr>
                          <m:t>𝒑</m:t>
                        </m:r>
                      </m:sub>
                    </m:sSub>
                    <m:r>
                      <a:rPr lang="en-US" altLang="zh-CN" b="1" i="1" smtClean="0">
                        <a:latin typeface="Cambria Math" panose="02040503050406030204" pitchFamily="18" charset="0"/>
                      </a:rPr>
                      <m:t>=</m:t>
                    </m:r>
                    <m:r>
                      <a:rPr lang="en-US" altLang="zh-CN" b="1" i="1" smtClean="0">
                        <a:latin typeface="Cambria Math" panose="02040503050406030204" pitchFamily="18" charset="0"/>
                      </a:rPr>
                      <m:t>𝒎𝒂𝒙</m:t>
                    </m:r>
                    <m:r>
                      <a:rPr lang="en-US" altLang="zh-CN" b="1" i="1" smtClean="0">
                        <a:latin typeface="Cambria Math" panose="02040503050406030204" pitchFamily="18" charset="0"/>
                      </a:rPr>
                      <m:t>(</m:t>
                    </m:r>
                    <m:r>
                      <a:rPr lang="en-US" altLang="zh-CN" b="1" i="1" smtClean="0">
                        <a:latin typeface="Cambria Math" panose="02040503050406030204" pitchFamily="18" charset="0"/>
                      </a:rPr>
                      <m:t>𝟏</m:t>
                    </m:r>
                    <m:r>
                      <a:rPr lang="en-US" altLang="zh-CN" b="1" i="1" smtClean="0">
                        <a:latin typeface="Cambria Math" panose="02040503050406030204" pitchFamily="18" charset="0"/>
                      </a:rPr>
                      <m:t>, </m:t>
                    </m:r>
                    <m:sSub>
                      <m:sSubPr>
                        <m:ctrlPr>
                          <a:rPr lang="en-US" altLang="zh-CN" b="1" i="1" smtClean="0">
                            <a:latin typeface="Cambria Math" panose="02040503050406030204" pitchFamily="18" charset="0"/>
                          </a:rPr>
                        </m:ctrlPr>
                      </m:sSubPr>
                      <m:e>
                        <m:r>
                          <a:rPr lang="en-US" altLang="zh-CN" b="1" i="1" smtClean="0">
                            <a:latin typeface="Cambria Math" panose="02040503050406030204" pitchFamily="18" charset="0"/>
                          </a:rPr>
                          <m:t>𝒎𝒂𝒙</m:t>
                        </m:r>
                      </m:e>
                      <m:sub>
                        <m:r>
                          <a:rPr lang="en-US" altLang="zh-CN" b="1" i="1" smtClean="0">
                            <a:latin typeface="Cambria Math" panose="02040503050406030204" pitchFamily="18" charset="0"/>
                          </a:rPr>
                          <m:t>𝒆</m:t>
                        </m:r>
                        <m:r>
                          <a:rPr lang="en-US" altLang="zh-CN" b="1" i="1" smtClean="0">
                            <a:latin typeface="Cambria Math" panose="02040503050406030204" pitchFamily="18" charset="0"/>
                            <a:ea typeface="Cambria Math" panose="02040503050406030204" pitchFamily="18" charset="0"/>
                          </a:rPr>
                          <m:t>∈</m:t>
                        </m:r>
                        <m:r>
                          <a:rPr lang="en-US" altLang="zh-CN" b="1" i="1" smtClean="0">
                            <a:latin typeface="Cambria Math" panose="02040503050406030204" pitchFamily="18" charset="0"/>
                            <a:ea typeface="Cambria Math" panose="02040503050406030204" pitchFamily="18" charset="0"/>
                          </a:rPr>
                          <m:t>𝒑</m:t>
                        </m:r>
                      </m:sub>
                    </m:sSub>
                    <m:d>
                      <m:dPr>
                        <m:begChr m:val="{"/>
                        <m:endChr m:val="}"/>
                        <m:ctrlPr>
                          <a:rPr lang="en-US" altLang="zh-CN" b="1" i="1" smtClean="0">
                            <a:latin typeface="Cambria Math" panose="02040503050406030204" pitchFamily="18" charset="0"/>
                          </a:rPr>
                        </m:ctrlPr>
                      </m:dPr>
                      <m:e>
                        <m:sSub>
                          <m:sSubPr>
                            <m:ctrlPr>
                              <a:rPr lang="en-US" altLang="zh-CN" b="1" i="1" smtClean="0">
                                <a:latin typeface="Cambria Math" panose="02040503050406030204" pitchFamily="18" charset="0"/>
                              </a:rPr>
                            </m:ctrlPr>
                          </m:sSubPr>
                          <m:e>
                            <m:r>
                              <a:rPr lang="en-US" altLang="zh-CN" b="1" i="1" smtClean="0">
                                <a:latin typeface="Cambria Math" panose="02040503050406030204" pitchFamily="18" charset="0"/>
                              </a:rPr>
                              <m:t>𝒖</m:t>
                            </m:r>
                          </m:e>
                          <m:sub>
                            <m:r>
                              <a:rPr lang="en-US" altLang="zh-CN" b="1" i="1" smtClean="0">
                                <a:latin typeface="Cambria Math" panose="02040503050406030204" pitchFamily="18" charset="0"/>
                              </a:rPr>
                              <m:t>𝒆</m:t>
                            </m:r>
                          </m:sub>
                        </m:sSub>
                      </m:e>
                    </m:d>
                    <m:r>
                      <a:rPr lang="en-US" altLang="zh-CN" b="1" i="1" smtClean="0">
                        <a:latin typeface="Cambria Math" panose="02040503050406030204" pitchFamily="18" charset="0"/>
                      </a:rPr>
                      <m:t>)</m:t>
                    </m:r>
                  </m:oMath>
                </a14:m>
                <a:endParaRPr lang="ar-AE" b="1" dirty="0"/>
              </a:p>
              <a:p>
                <a:pPr algn="l">
                  <a:buNone/>
                  <a:defRPr sz="2800">
                    <a:solidFill>
                      <a:srgbClr val="111111"/>
                    </a:solidFill>
                    <a:latin typeface="Arial"/>
                    <a:ea typeface="Arial"/>
                    <a:cs typeface="Arial"/>
                  </a:defRPr>
                </a:pPr>
                <a:r>
                  <a:rPr lang="en" b="1" dirty="0"/>
                  <a:t>3.Scale before scoring</a:t>
                </a:r>
              </a:p>
              <a:p>
                <a:pPr algn="l">
                  <a:buNone/>
                  <a:defRPr sz="2800">
                    <a:solidFill>
                      <a:srgbClr val="111111"/>
                    </a:solidFill>
                    <a:latin typeface="Arial"/>
                    <a:ea typeface="Arial"/>
                    <a:cs typeface="Arial"/>
                  </a:defRPr>
                </a:pPr>
                <a:r>
                  <a:rPr lang="en" b="1" dirty="0">
                    <a:solidFill>
                      <a:srgbClr val="1F497D"/>
                    </a:solidFill>
                  </a:rPr>
                  <a:t>     </a:t>
                </a:r>
                <a14:m>
                  <m:oMath xmlns:m="http://schemas.openxmlformats.org/officeDocument/2006/math">
                    <m:sSubSup>
                      <m:sSubSupPr>
                        <m:ctrlPr>
                          <a:rPr lang="en" altLang="zh-CN" b="1" i="1" smtClean="0">
                            <a:solidFill>
                              <a:schemeClr val="tx1"/>
                            </a:solidFill>
                            <a:latin typeface="Cambria Math" panose="02040503050406030204" pitchFamily="18" charset="0"/>
                          </a:rPr>
                        </m:ctrlPr>
                      </m:sSubSupPr>
                      <m:e>
                        <m:r>
                          <a:rPr lang="en-US" altLang="zh-CN" b="1" i="1" smtClean="0">
                            <a:solidFill>
                              <a:schemeClr val="tx1"/>
                            </a:solidFill>
                            <a:latin typeface="Cambria Math" panose="02040503050406030204" pitchFamily="18" charset="0"/>
                          </a:rPr>
                          <m:t>𝒓</m:t>
                        </m:r>
                      </m:e>
                      <m:sub>
                        <m:r>
                          <a:rPr lang="en-US" altLang="zh-CN" b="1" i="1" smtClean="0">
                            <a:solidFill>
                              <a:schemeClr val="tx1"/>
                            </a:solidFill>
                            <a:latin typeface="Cambria Math" panose="02040503050406030204" pitchFamily="18" charset="0"/>
                          </a:rPr>
                          <m:t>𝒑</m:t>
                        </m:r>
                      </m:sub>
                      <m:sup>
                        <m:r>
                          <a:rPr lang="en-US" altLang="zh-CN" b="1" i="1" smtClean="0">
                            <a:solidFill>
                              <a:schemeClr val="tx1"/>
                            </a:solidFill>
                            <a:latin typeface="Cambria Math" panose="02040503050406030204" pitchFamily="18" charset="0"/>
                          </a:rPr>
                          <m:t>𝒇𝒊𝒏𝒂𝒍</m:t>
                        </m:r>
                      </m:sup>
                    </m:sSubSup>
                    <m:r>
                      <a:rPr lang="en-US" altLang="zh-CN" b="1" i="1" smtClean="0">
                        <a:solidFill>
                          <a:schemeClr val="tx1"/>
                        </a:solidFill>
                        <a:latin typeface="Cambria Math" panose="02040503050406030204" pitchFamily="18" charset="0"/>
                      </a:rPr>
                      <m:t>= </m:t>
                    </m:r>
                    <m:f>
                      <m:fPr>
                        <m:ctrlPr>
                          <a:rPr lang="en-US" altLang="zh-CN" b="1" i="1" smtClean="0">
                            <a:solidFill>
                              <a:schemeClr val="tx1"/>
                            </a:solidFill>
                            <a:latin typeface="Cambria Math" panose="02040503050406030204" pitchFamily="18" charset="0"/>
                          </a:rPr>
                        </m:ctrlPr>
                      </m:fPr>
                      <m:num>
                        <m:sSubSup>
                          <m:sSubSupPr>
                            <m:ctrlPr>
                              <a:rPr lang="en-US" altLang="zh-CN" b="1" i="1" smtClean="0">
                                <a:solidFill>
                                  <a:schemeClr val="tx1"/>
                                </a:solidFill>
                                <a:latin typeface="Cambria Math" panose="02040503050406030204" pitchFamily="18" charset="0"/>
                              </a:rPr>
                            </m:ctrlPr>
                          </m:sSubSupPr>
                          <m:e>
                            <m:r>
                              <a:rPr lang="en-US" altLang="zh-CN" b="1" i="1" smtClean="0">
                                <a:solidFill>
                                  <a:schemeClr val="tx1"/>
                                </a:solidFill>
                                <a:latin typeface="Cambria Math" panose="02040503050406030204" pitchFamily="18" charset="0"/>
                              </a:rPr>
                              <m:t>𝒓</m:t>
                            </m:r>
                          </m:e>
                          <m:sub>
                            <m:r>
                              <a:rPr lang="en-US" altLang="zh-CN" b="1" i="1" smtClean="0">
                                <a:solidFill>
                                  <a:schemeClr val="tx1"/>
                                </a:solidFill>
                                <a:latin typeface="Cambria Math" panose="02040503050406030204" pitchFamily="18" charset="0"/>
                              </a:rPr>
                              <m:t>𝒑</m:t>
                            </m:r>
                          </m:sub>
                          <m:sup>
                            <m:r>
                              <a:rPr lang="en-US" altLang="zh-CN" b="1" i="1" smtClean="0">
                                <a:solidFill>
                                  <a:schemeClr val="tx1"/>
                                </a:solidFill>
                                <a:latin typeface="Cambria Math" panose="02040503050406030204" pitchFamily="18" charset="0"/>
                              </a:rPr>
                              <m:t>∗</m:t>
                            </m:r>
                          </m:sup>
                        </m:sSubSup>
                      </m:num>
                      <m:den>
                        <m:sSub>
                          <m:sSubPr>
                            <m:ctrlPr>
                              <a:rPr lang="en-US" altLang="zh-CN" b="1" i="1" smtClean="0">
                                <a:solidFill>
                                  <a:schemeClr val="tx1"/>
                                </a:solidFill>
                                <a:latin typeface="Cambria Math" panose="02040503050406030204" pitchFamily="18" charset="0"/>
                              </a:rPr>
                            </m:ctrlPr>
                          </m:sSubPr>
                          <m:e>
                            <m:r>
                              <a:rPr lang="en-US" altLang="zh-CN" b="1" i="1" smtClean="0">
                                <a:solidFill>
                                  <a:schemeClr val="tx1"/>
                                </a:solidFill>
                                <a:latin typeface="Cambria Math" panose="02040503050406030204" pitchFamily="18" charset="0"/>
                              </a:rPr>
                              <m:t>𝒔</m:t>
                            </m:r>
                          </m:e>
                          <m:sub>
                            <m:r>
                              <a:rPr lang="en-US" altLang="zh-CN" b="1" i="1" smtClean="0">
                                <a:solidFill>
                                  <a:schemeClr val="tx1"/>
                                </a:solidFill>
                                <a:latin typeface="Cambria Math" panose="02040503050406030204" pitchFamily="18" charset="0"/>
                              </a:rPr>
                              <m:t>𝒑</m:t>
                            </m:r>
                          </m:sub>
                        </m:sSub>
                      </m:den>
                    </m:f>
                  </m:oMath>
                </a14:m>
                <a:endParaRPr b="1" dirty="0">
                  <a:solidFill>
                    <a:srgbClr val="1F497D"/>
                  </a:solidFill>
                </a:endParaRPr>
              </a:p>
            </p:txBody>
          </p:sp>
        </mc:Choice>
        <mc:Fallback xmlns="">
          <p:sp>
            <p:nvSpPr>
              <p:cNvPr id="3" name="内容占位符 2">
                <a:extLst>
                  <a:ext uri="{FF2B5EF4-FFF2-40B4-BE49-F238E27FC236}">
                    <a16:creationId xmlns:a16="http://schemas.microsoft.com/office/drawing/2014/main" id="{6C04C678-CB5F-4A00-B40B-2A3E97EC7193}"/>
                  </a:ext>
                </a:extLst>
              </p:cNvPr>
              <p:cNvSpPr>
                <a:spLocks noGrp="1" noRot="1" noChangeAspect="1" noMove="1" noResize="1" noEditPoints="1" noAdjustHandles="1" noChangeArrowheads="1" noChangeShapeType="1" noTextEdit="1"/>
              </p:cNvSpPr>
              <p:nvPr>
                <p:ph idx="1"/>
              </p:nvPr>
            </p:nvSpPr>
            <p:spPr>
              <a:xfrm>
                <a:off x="609600" y="1762125"/>
                <a:ext cx="5486400" cy="3983355"/>
              </a:xfrm>
              <a:blipFill>
                <a:blip r:embed="rId3"/>
                <a:stretch>
                  <a:fillRect l="-2309" t="-1587"/>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8012C7CC-B0A0-4E73-B3A1-59BA2BFBC806}"/>
              </a:ext>
            </a:extLst>
          </p:cNvPr>
          <p:cNvSpPr>
            <a:spLocks noGrp="1"/>
          </p:cNvSpPr>
          <p:nvPr>
            <p:ph type="sldNum" idx="11"/>
          </p:nvPr>
        </p:nvSpPr>
        <p:spPr/>
        <p:txBody>
          <a:bodyPr/>
          <a:lstStyle/>
          <a:p>
            <a:pPr>
              <a:buNone/>
            </a:pPr>
            <a:fld id="{388657AE-30A1-5A7A-6A7F-315D84436430}" type="slidenum">
              <a:t>9</a:t>
            </a:fld>
            <a:endParaRPr/>
          </a:p>
        </p:txBody>
      </p:sp>
      <p:sp>
        <p:nvSpPr>
          <p:cNvPr id="5" name="feasibility-callout">
            <a:extLst>
              <a:ext uri="{FF2B5EF4-FFF2-40B4-BE49-F238E27FC236}">
                <a16:creationId xmlns:a16="http://schemas.microsoft.com/office/drawing/2014/main" id="{68004852-F202-406A-AAD5-75C172B34D8C}"/>
              </a:ext>
            </a:extLst>
          </p:cNvPr>
          <p:cNvSpPr>
            <a:spLocks noGrp="1"/>
          </p:cNvSpPr>
          <p:nvPr/>
        </p:nvSpPr>
        <p:spPr>
          <a:xfrm>
            <a:off x="6869430" y="2214562"/>
            <a:ext cx="4712970" cy="2428875"/>
          </a:xfrm>
          <a:prstGeom prst="roundRect">
            <a:avLst>
              <a:gd name="adj" fmla="val 3922"/>
            </a:avLst>
          </a:prstGeom>
          <a:solidFill>
            <a:srgbClr val="EAF3F8"/>
          </a:solidFill>
          <a:ln w="20955">
            <a:solidFill>
              <a:srgbClr val="1F497D"/>
            </a:solidFill>
            <a:prstDash val="solid"/>
          </a:ln>
        </p:spPr>
        <p:style>
          <a:lnRef idx="0">
            <a:scrgbClr r="0" g="0" b="0"/>
          </a:lnRef>
          <a:fillRef idx="0">
            <a:scrgbClr r="0" g="0" b="0"/>
          </a:fillRef>
          <a:effectRef idx="4">
            <a:scrgbClr r="0" g="0" b="0"/>
          </a:effectRef>
          <a:fontRef idx="major"/>
        </p:style>
        <p:txBody>
          <a:bodyPr wrap="square" lIns="95250" tIns="76200" rIns="95250" bIns="76200" anchor="ctr">
            <a:normAutofit lnSpcReduction="10000"/>
          </a:bodyPr>
          <a:lstStyle/>
          <a:p>
            <a:pPr algn="ctr">
              <a:buNone/>
              <a:defRPr sz="2475" b="1">
                <a:solidFill>
                  <a:srgbClr val="1F497D"/>
                </a:solidFill>
                <a:latin typeface="Arial"/>
                <a:ea typeface="Arial"/>
                <a:cs typeface="Arial"/>
              </a:defRPr>
            </a:pPr>
            <a:r>
              <a:rPr sz="2475" b="1" dirty="0">
                <a:solidFill>
                  <a:srgbClr val="1F497D"/>
                </a:solidFill>
                <a:latin typeface="Arial"/>
                <a:ea typeface="Arial"/>
                <a:cs typeface="Arial"/>
              </a:rPr>
              <a:t>Feasible by construction</a:t>
            </a:r>
          </a:p>
          <a:p>
            <a:endParaRPr sz="2475" b="1" dirty="0">
              <a:solidFill>
                <a:srgbClr val="1F497D"/>
              </a:solidFill>
              <a:latin typeface="Arial"/>
              <a:ea typeface="Arial"/>
              <a:cs typeface="Arial"/>
            </a:endParaRPr>
          </a:p>
          <a:p>
            <a:pPr algn="ctr">
              <a:buNone/>
              <a:defRPr sz="2475" b="1">
                <a:solidFill>
                  <a:srgbClr val="1F497D"/>
                </a:solidFill>
                <a:latin typeface="Arial"/>
                <a:ea typeface="Arial"/>
                <a:cs typeface="Arial"/>
              </a:defRPr>
            </a:pPr>
            <a:r>
              <a:rPr sz="2475" b="1" dirty="0">
                <a:solidFill>
                  <a:srgbClr val="1F497D"/>
                </a:solidFill>
                <a:latin typeface="Arial"/>
                <a:ea typeface="Arial"/>
                <a:cs typeface="Arial"/>
              </a:rPr>
              <a:t>uₑ ≤ 1   for every link</a:t>
            </a:r>
          </a:p>
          <a:p>
            <a:endParaRPr sz="2475" b="1" dirty="0">
              <a:solidFill>
                <a:srgbClr val="1F497D"/>
              </a:solidFill>
              <a:latin typeface="Arial"/>
              <a:ea typeface="Arial"/>
              <a:cs typeface="Arial"/>
            </a:endParaRPr>
          </a:p>
          <a:p>
            <a:pPr algn="ctr">
              <a:buNone/>
              <a:defRPr sz="2475" b="1">
                <a:solidFill>
                  <a:srgbClr val="1F497D"/>
                </a:solidFill>
                <a:latin typeface="Arial"/>
                <a:ea typeface="Arial"/>
                <a:cs typeface="Arial"/>
              </a:defRPr>
            </a:pPr>
            <a:r>
              <a:rPr sz="2475" b="1" dirty="0">
                <a:solidFill>
                  <a:srgbClr val="1F497D"/>
                </a:solidFill>
                <a:latin typeface="Arial"/>
                <a:ea typeface="Arial"/>
                <a:cs typeface="Arial"/>
              </a:rPr>
              <a:t>The training loss sees the scaled routing.</a:t>
            </a:r>
          </a:p>
        </p:txBody>
      </p:sp>
    </p:spTree>
    <p:extLst>
      <p:ext uri="{BB962C8B-B14F-4D97-AF65-F5344CB8AC3E}">
        <p14:creationId xmlns:p14="http://schemas.microsoft.com/office/powerpoint/2010/main" val="1300944953"/>
      </p:ext>
    </p:extLst>
  </p:cSld>
  <p:clrMapOvr>
    <a:masterClrMapping/>
  </p:clrMapOvr>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1892</Words>
  <Application>Microsoft Macintosh PowerPoint</Application>
  <DocSecurity>0</DocSecurity>
  <PresentationFormat>宽屏</PresentationFormat>
  <Paragraphs>163</Paragraphs>
  <Slides>14</Slides>
  <Notes>12</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14</vt:i4>
      </vt:variant>
    </vt:vector>
  </HeadingPairs>
  <TitlesOfParts>
    <vt:vector size="18" baseType="lpstr">
      <vt:lpstr>Arial</vt:lpstr>
      <vt:lpstr>Cambria Math</vt:lpstr>
      <vt:lpstr>Wingdings</vt:lpstr>
      <vt:lpstr>Default Design</vt:lpstr>
      <vt:lpstr>KaeTE: Towards Practical Neural Traffic Engineering with Lagrangian Duality and Learning-to-Optimize</vt:lpstr>
      <vt:lpstr>Traffic Engineering (TE)</vt:lpstr>
      <vt:lpstr>Problem Formulation</vt:lpstr>
      <vt:lpstr>Limitations of Existing Works</vt:lpstr>
      <vt:lpstr>Key idea: KaeTE learns in the dual space</vt:lpstr>
      <vt:lpstr>KaeTE workflow</vt:lpstr>
      <vt:lpstr>Primal-dual Conversion via regularization</vt:lpstr>
      <vt:lpstr>Refinement via learning-to-optimize model</vt:lpstr>
      <vt:lpstr>Constraint-aware loss function</vt:lpstr>
      <vt:lpstr>Evaluation: dynamic topology (DynGEANT)</vt:lpstr>
      <vt:lpstr>Evaluation: static topology (GENAT)</vt:lpstr>
      <vt:lpstr>Conclusion</vt:lpstr>
      <vt:lpstr>Backup#1</vt:lpstr>
      <vt:lpstr>Backup#2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Microsoft Office User</cp:lastModifiedBy>
  <cp:revision>7</cp:revision>
  <cp:lastPrinted>2026-08-05T03:00:56Z</cp:lastPrinted>
  <dcterms:created xsi:type="dcterms:W3CDTF">2026-08-05T02:32:33Z</dcterms:created>
  <dcterms:modified xsi:type="dcterms:W3CDTF">2026-08-05T03:25:17Z</dcterms:modified>
</cp:coreProperties>
</file>